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781" r:id="rId4"/>
  </p:sldMasterIdLst>
  <p:notesMasterIdLst>
    <p:notesMasterId r:id="rId23"/>
  </p:notesMasterIdLst>
  <p:handoutMasterIdLst>
    <p:handoutMasterId r:id="rId24"/>
  </p:handoutMasterIdLst>
  <p:sldIdLst>
    <p:sldId id="334" r:id="rId5"/>
    <p:sldId id="338" r:id="rId6"/>
    <p:sldId id="341" r:id="rId7"/>
    <p:sldId id="392" r:id="rId8"/>
    <p:sldId id="425" r:id="rId9"/>
    <p:sldId id="403" r:id="rId10"/>
    <p:sldId id="349" r:id="rId11"/>
    <p:sldId id="374" r:id="rId12"/>
    <p:sldId id="426" r:id="rId13"/>
    <p:sldId id="353" r:id="rId14"/>
    <p:sldId id="352" r:id="rId15"/>
    <p:sldId id="355" r:id="rId16"/>
    <p:sldId id="356" r:id="rId17"/>
    <p:sldId id="354" r:id="rId18"/>
    <p:sldId id="357" r:id="rId19"/>
    <p:sldId id="358" r:id="rId20"/>
    <p:sldId id="424" r:id="rId21"/>
    <p:sldId id="393" r:id="rId22"/>
  </p:sldIdLst>
  <p:sldSz cx="9144000" cy="6858000" type="screen4x3"/>
  <p:notesSz cx="7053263" cy="93091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Palatino Linotype" panose="02040502050505030304" pitchFamily="18" charset="0"/>
      <p:regular r:id="rId31"/>
      <p:bold r:id="rId32"/>
      <p:italic r:id="rId33"/>
      <p:boldItalic r:id="rId34"/>
    </p:embeddedFont>
    <p:embeddedFont>
      <p:font typeface="Tahoma" panose="020B0604030504040204" pitchFamily="34" charset="0"/>
      <p:regular r:id="rId35"/>
      <p:bold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735">
          <p15:clr>
            <a:srgbClr val="A4A3A4"/>
          </p15:clr>
        </p15:guide>
        <p15:guide id="3" pos="1783">
          <p15:clr>
            <a:srgbClr val="A4A3A4"/>
          </p15:clr>
        </p15:guide>
        <p15:guide id="4" pos="3367">
          <p15:clr>
            <a:srgbClr val="A4A3A4"/>
          </p15:clr>
        </p15:guide>
        <p15:guide id="5" pos="34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mer, Lisa" initials="BL" lastIdx="12" clrIdx="0">
    <p:extLst>
      <p:ext uri="{19B8F6BF-5375-455C-9EA6-DF929625EA0E}">
        <p15:presenceInfo xmlns:p15="http://schemas.microsoft.com/office/powerpoint/2012/main" userId="S-1-5-21-792138990-1591180373-1542849698-207600" providerId="AD"/>
      </p:ext>
    </p:extLst>
  </p:cmAuthor>
  <p:cmAuthor id="2" name="White-Patterson, Denise" initials="WD" lastIdx="13" clrIdx="1">
    <p:extLst>
      <p:ext uri="{19B8F6BF-5375-455C-9EA6-DF929625EA0E}">
        <p15:presenceInfo xmlns:p15="http://schemas.microsoft.com/office/powerpoint/2012/main" userId="S::dwhitepatter@wesleyan.edu::44f646a0-2f69-434c-9bbf-a5aaa4f40570" providerId="AD"/>
      </p:ext>
    </p:extLst>
  </p:cmAuthor>
  <p:cmAuthor id="3" name="Gabriele, Jessica" initials="GJ" lastIdx="1" clrIdx="2">
    <p:extLst>
      <p:ext uri="{19B8F6BF-5375-455C-9EA6-DF929625EA0E}">
        <p15:presenceInfo xmlns:p15="http://schemas.microsoft.com/office/powerpoint/2012/main" userId="S-1-5-21-1606980848-115176313-1177238915-92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2121"/>
    <a:srgbClr val="DD1E2E"/>
    <a:srgbClr val="FF3300"/>
    <a:srgbClr val="7E888D"/>
    <a:srgbClr val="920000"/>
    <a:srgbClr val="6E797F"/>
    <a:srgbClr val="003478"/>
    <a:srgbClr val="CBE0E9"/>
    <a:srgbClr val="CBE085"/>
    <a:srgbClr val="FBD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44634-7981-4574-9A35-A83F05907F9F}" v="1" dt="2023-11-01T11:03:33.736"/>
    <p1510:client id="{59073AD5-F0FE-4675-BE43-7A4E2E75AFF4}" vWet="4" dt="2023-11-01T20:33:33.085"/>
    <p1510:client id="{9B00A066-355C-7FC8-8418-BD5E98DD0239}" v="9" dt="2023-11-01T14:21:36.894"/>
    <p1510:client id="{C54B2E0C-FC8E-4CD8-B422-73D45709BA0C}" v="11" dt="2023-11-01T20:34:38.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1735"/>
        <p:guide pos="1783"/>
        <p:guide pos="3367"/>
        <p:guide pos="341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Brewer" userId="cae47bb1-afbd-4387-a569-02696eabc9c0" providerId="ADAL" clId="{28644634-7981-4574-9A35-A83F05907F9F}"/>
    <pc:docChg chg="custSel addSld modSld">
      <pc:chgData name="Donna Brewer" userId="cae47bb1-afbd-4387-a569-02696eabc9c0" providerId="ADAL" clId="{28644634-7981-4574-9A35-A83F05907F9F}" dt="2023-11-01T11:03:42.606" v="1479" actId="20577"/>
      <pc:docMkLst>
        <pc:docMk/>
      </pc:docMkLst>
      <pc:sldChg chg="modSp mod">
        <pc:chgData name="Donna Brewer" userId="cae47bb1-afbd-4387-a569-02696eabc9c0" providerId="ADAL" clId="{28644634-7981-4574-9A35-A83F05907F9F}" dt="2023-11-01T10:55:07.358" v="22" actId="20577"/>
        <pc:sldMkLst>
          <pc:docMk/>
          <pc:sldMk cId="378062085" sldId="392"/>
        </pc:sldMkLst>
        <pc:spChg chg="mod">
          <ac:chgData name="Donna Brewer" userId="cae47bb1-afbd-4387-a569-02696eabc9c0" providerId="ADAL" clId="{28644634-7981-4574-9A35-A83F05907F9F}" dt="2023-11-01T10:55:07.358" v="22" actId="20577"/>
          <ac:spMkLst>
            <pc:docMk/>
            <pc:sldMk cId="378062085" sldId="392"/>
            <ac:spMk id="3" creationId="{DFA8EEAE-C69E-4A67-ACD4-A8393F570547}"/>
          </ac:spMkLst>
        </pc:spChg>
        <pc:spChg chg="mod">
          <ac:chgData name="Donna Brewer" userId="cae47bb1-afbd-4387-a569-02696eabc9c0" providerId="ADAL" clId="{28644634-7981-4574-9A35-A83F05907F9F}" dt="2023-11-01T10:53:38.412" v="3" actId="14"/>
          <ac:spMkLst>
            <pc:docMk/>
            <pc:sldMk cId="378062085" sldId="392"/>
            <ac:spMk id="4" creationId="{A7CAA7BA-4D47-49A9-A687-DA0FC48E71A4}"/>
          </ac:spMkLst>
        </pc:spChg>
      </pc:sldChg>
      <pc:sldChg chg="modSp mod">
        <pc:chgData name="Donna Brewer" userId="cae47bb1-afbd-4387-a569-02696eabc9c0" providerId="ADAL" clId="{28644634-7981-4574-9A35-A83F05907F9F}" dt="2023-11-01T11:03:42.606" v="1479" actId="20577"/>
        <pc:sldMkLst>
          <pc:docMk/>
          <pc:sldMk cId="2721625961" sldId="403"/>
        </pc:sldMkLst>
        <pc:spChg chg="mod">
          <ac:chgData name="Donna Brewer" userId="cae47bb1-afbd-4387-a569-02696eabc9c0" providerId="ADAL" clId="{28644634-7981-4574-9A35-A83F05907F9F}" dt="2023-11-01T11:03:42.606" v="1479" actId="20577"/>
          <ac:spMkLst>
            <pc:docMk/>
            <pc:sldMk cId="2721625961" sldId="403"/>
            <ac:spMk id="2" creationId="{B4872514-ECC4-4FD0-8188-A3202C81A488}"/>
          </ac:spMkLst>
        </pc:spChg>
      </pc:sldChg>
      <pc:sldChg chg="modSp add mod">
        <pc:chgData name="Donna Brewer" userId="cae47bb1-afbd-4387-a569-02696eabc9c0" providerId="ADAL" clId="{28644634-7981-4574-9A35-A83F05907F9F}" dt="2023-11-01T11:03:05.708" v="1472" actId="113"/>
        <pc:sldMkLst>
          <pc:docMk/>
          <pc:sldMk cId="280250011" sldId="425"/>
        </pc:sldMkLst>
        <pc:spChg chg="mod">
          <ac:chgData name="Donna Brewer" userId="cae47bb1-afbd-4387-a569-02696eabc9c0" providerId="ADAL" clId="{28644634-7981-4574-9A35-A83F05907F9F}" dt="2023-11-01T10:55:11.949" v="26" actId="20577"/>
          <ac:spMkLst>
            <pc:docMk/>
            <pc:sldMk cId="280250011" sldId="425"/>
            <ac:spMk id="3" creationId="{DFA8EEAE-C69E-4A67-ACD4-A8393F570547}"/>
          </ac:spMkLst>
        </pc:spChg>
        <pc:spChg chg="mod">
          <ac:chgData name="Donna Brewer" userId="cae47bb1-afbd-4387-a569-02696eabc9c0" providerId="ADAL" clId="{28644634-7981-4574-9A35-A83F05907F9F}" dt="2023-11-01T11:03:05.708" v="1472" actId="113"/>
          <ac:spMkLst>
            <pc:docMk/>
            <pc:sldMk cId="280250011" sldId="425"/>
            <ac:spMk id="4" creationId="{A7CAA7BA-4D47-49A9-A687-DA0FC48E71A4}"/>
          </ac:spMkLst>
        </pc:spChg>
      </pc:sldChg>
      <pc:sldChg chg="delSp modSp add mod">
        <pc:chgData name="Donna Brewer" userId="cae47bb1-afbd-4387-a569-02696eabc9c0" providerId="ADAL" clId="{28644634-7981-4574-9A35-A83F05907F9F}" dt="2023-11-01T11:01:05.457" v="1091" actId="478"/>
        <pc:sldMkLst>
          <pc:docMk/>
          <pc:sldMk cId="2407756061" sldId="426"/>
        </pc:sldMkLst>
        <pc:spChg chg="mod">
          <ac:chgData name="Donna Brewer" userId="cae47bb1-afbd-4387-a569-02696eabc9c0" providerId="ADAL" clId="{28644634-7981-4574-9A35-A83F05907F9F}" dt="2023-11-01T11:01:02.145" v="1090" actId="20577"/>
          <ac:spMkLst>
            <pc:docMk/>
            <pc:sldMk cId="2407756061" sldId="426"/>
            <ac:spMk id="4" creationId="{F76BDA8B-2272-4DCF-B28A-A6051D7BCF19}"/>
          </ac:spMkLst>
        </pc:spChg>
        <pc:grpChg chg="del">
          <ac:chgData name="Donna Brewer" userId="cae47bb1-afbd-4387-a569-02696eabc9c0" providerId="ADAL" clId="{28644634-7981-4574-9A35-A83F05907F9F}" dt="2023-11-01T11:01:05.457" v="1091" actId="478"/>
          <ac:grpSpMkLst>
            <pc:docMk/>
            <pc:sldMk cId="2407756061" sldId="426"/>
            <ac:grpSpMk id="6" creationId="{C288B60E-867B-42B9-9FE4-91FEE3AF5BE5}"/>
          </ac:grpSpMkLst>
        </pc:grpChg>
      </pc:sldChg>
    </pc:docChg>
  </pc:docChgLst>
  <pc:docChgLst>
    <pc:chgData name="Denise White-Patterson" userId="S::dwhitepatter@wesleyan.edu::44f646a0-2f69-434c-9bbf-a5aaa4f40570" providerId="AD" clId="Web-{9B00A066-355C-7FC8-8418-BD5E98DD0239}"/>
    <pc:docChg chg="modSld">
      <pc:chgData name="Denise White-Patterson" userId="S::dwhitepatter@wesleyan.edu::44f646a0-2f69-434c-9bbf-a5aaa4f40570" providerId="AD" clId="Web-{9B00A066-355C-7FC8-8418-BD5E98DD0239}" dt="2023-11-01T14:21:36.441" v="4" actId="20577"/>
      <pc:docMkLst>
        <pc:docMk/>
      </pc:docMkLst>
      <pc:sldChg chg="modSp">
        <pc:chgData name="Denise White-Patterson" userId="S::dwhitepatter@wesleyan.edu::44f646a0-2f69-434c-9bbf-a5aaa4f40570" providerId="AD" clId="Web-{9B00A066-355C-7FC8-8418-BD5E98DD0239}" dt="2023-11-01T14:21:10.409" v="2" actId="20577"/>
        <pc:sldMkLst>
          <pc:docMk/>
          <pc:sldMk cId="280250011" sldId="425"/>
        </pc:sldMkLst>
        <pc:spChg chg="mod">
          <ac:chgData name="Denise White-Patterson" userId="S::dwhitepatter@wesleyan.edu::44f646a0-2f69-434c-9bbf-a5aaa4f40570" providerId="AD" clId="Web-{9B00A066-355C-7FC8-8418-BD5E98DD0239}" dt="2023-11-01T14:21:10.409" v="2" actId="20577"/>
          <ac:spMkLst>
            <pc:docMk/>
            <pc:sldMk cId="280250011" sldId="425"/>
            <ac:spMk id="4" creationId="{A7CAA7BA-4D47-49A9-A687-DA0FC48E71A4}"/>
          </ac:spMkLst>
        </pc:spChg>
      </pc:sldChg>
      <pc:sldChg chg="modSp">
        <pc:chgData name="Denise White-Patterson" userId="S::dwhitepatter@wesleyan.edu::44f646a0-2f69-434c-9bbf-a5aaa4f40570" providerId="AD" clId="Web-{9B00A066-355C-7FC8-8418-BD5E98DD0239}" dt="2023-11-01T14:21:36.441" v="4" actId="20577"/>
        <pc:sldMkLst>
          <pc:docMk/>
          <pc:sldMk cId="2407756061" sldId="426"/>
        </pc:sldMkLst>
        <pc:spChg chg="mod">
          <ac:chgData name="Denise White-Patterson" userId="S::dwhitepatter@wesleyan.edu::44f646a0-2f69-434c-9bbf-a5aaa4f40570" providerId="AD" clId="Web-{9B00A066-355C-7FC8-8418-BD5E98DD0239}" dt="2023-11-01T14:21:36.441" v="4" actId="20577"/>
          <ac:spMkLst>
            <pc:docMk/>
            <pc:sldMk cId="2407756061" sldId="426"/>
            <ac:spMk id="4" creationId="{F76BDA8B-2272-4DCF-B28A-A6051D7BCF19}"/>
          </ac:spMkLst>
        </pc:spChg>
      </pc:sldChg>
    </pc:docChg>
  </pc:docChgLst>
  <pc:docChgLst>
    <pc:chgData name="Denise White-Patterson" userId="44f646a0-2f69-434c-9bbf-a5aaa4f40570" providerId="ADAL" clId="{C54B2E0C-FC8E-4CD8-B422-73D45709BA0C}"/>
    <pc:docChg chg="undo custSel modSld modShowInfo">
      <pc:chgData name="Denise White-Patterson" userId="44f646a0-2f69-434c-9bbf-a5aaa4f40570" providerId="ADAL" clId="{C54B2E0C-FC8E-4CD8-B422-73D45709BA0C}" dt="2023-11-01T20:34:38.730" v="143"/>
      <pc:docMkLst>
        <pc:docMk/>
      </pc:docMkLst>
      <pc:sldChg chg="addSp delSp modSp mod">
        <pc:chgData name="Denise White-Patterson" userId="44f646a0-2f69-434c-9bbf-a5aaa4f40570" providerId="ADAL" clId="{C54B2E0C-FC8E-4CD8-B422-73D45709BA0C}" dt="2023-11-01T20:34:38.730" v="143"/>
        <pc:sldMkLst>
          <pc:docMk/>
          <pc:sldMk cId="3309367809" sldId="334"/>
        </pc:sldMkLst>
        <pc:graphicFrameChg chg="add del">
          <ac:chgData name="Denise White-Patterson" userId="44f646a0-2f69-434c-9bbf-a5aaa4f40570" providerId="ADAL" clId="{C54B2E0C-FC8E-4CD8-B422-73D45709BA0C}" dt="2023-11-01T20:34:38.730" v="143"/>
          <ac:graphicFrameMkLst>
            <pc:docMk/>
            <pc:sldMk cId="3309367809" sldId="334"/>
            <ac:graphicFrameMk id="4" creationId="{02704BCC-2E2A-B7F5-3F6E-97A16B3996B0}"/>
          </ac:graphicFrameMkLst>
        </pc:graphicFrameChg>
        <pc:graphicFrameChg chg="add del">
          <ac:chgData name="Denise White-Patterson" userId="44f646a0-2f69-434c-9bbf-a5aaa4f40570" providerId="ADAL" clId="{C54B2E0C-FC8E-4CD8-B422-73D45709BA0C}" dt="2023-11-01T20:34:37.425" v="142"/>
          <ac:graphicFrameMkLst>
            <pc:docMk/>
            <pc:sldMk cId="3309367809" sldId="334"/>
            <ac:graphicFrameMk id="6" creationId="{658B2937-18D1-8992-8ACF-46FCA4D5E75C}"/>
          </ac:graphicFrameMkLst>
        </pc:graphicFrameChg>
        <pc:graphicFrameChg chg="add del mod">
          <ac:chgData name="Denise White-Patterson" userId="44f646a0-2f69-434c-9bbf-a5aaa4f40570" providerId="ADAL" clId="{C54B2E0C-FC8E-4CD8-B422-73D45709BA0C}" dt="2023-11-01T20:34:35.730" v="141"/>
          <ac:graphicFrameMkLst>
            <pc:docMk/>
            <pc:sldMk cId="3309367809" sldId="334"/>
            <ac:graphicFrameMk id="7" creationId="{6C2C6FA6-7FFE-D879-EAB2-C9916075E372}"/>
          </ac:graphicFrameMkLst>
        </pc:graphicFrameChg>
      </pc:sldChg>
      <pc:sldChg chg="modSp mod">
        <pc:chgData name="Denise White-Patterson" userId="44f646a0-2f69-434c-9bbf-a5aaa4f40570" providerId="ADAL" clId="{C54B2E0C-FC8E-4CD8-B422-73D45709BA0C}" dt="2023-10-31T23:36:56.874" v="87" actId="1076"/>
        <pc:sldMkLst>
          <pc:docMk/>
          <pc:sldMk cId="36017916" sldId="341"/>
        </pc:sldMkLst>
        <pc:spChg chg="mod">
          <ac:chgData name="Denise White-Patterson" userId="44f646a0-2f69-434c-9bbf-a5aaa4f40570" providerId="ADAL" clId="{C54B2E0C-FC8E-4CD8-B422-73D45709BA0C}" dt="2023-10-31T23:36:56.874" v="87" actId="1076"/>
          <ac:spMkLst>
            <pc:docMk/>
            <pc:sldMk cId="36017916" sldId="341"/>
            <ac:spMk id="4" creationId="{9CCACC85-5133-4022-9B5E-55F311DE6384}"/>
          </ac:spMkLst>
        </pc:spChg>
      </pc:sldChg>
      <pc:sldChg chg="modSp mod">
        <pc:chgData name="Denise White-Patterson" userId="44f646a0-2f69-434c-9bbf-a5aaa4f40570" providerId="ADAL" clId="{C54B2E0C-FC8E-4CD8-B422-73D45709BA0C}" dt="2023-10-31T23:40:47.699" v="122" actId="20577"/>
        <pc:sldMkLst>
          <pc:docMk/>
          <pc:sldMk cId="1542755004" sldId="352"/>
        </pc:sldMkLst>
        <pc:spChg chg="mod">
          <ac:chgData name="Denise White-Patterson" userId="44f646a0-2f69-434c-9bbf-a5aaa4f40570" providerId="ADAL" clId="{C54B2E0C-FC8E-4CD8-B422-73D45709BA0C}" dt="2023-10-31T23:40:47.699" v="122" actId="20577"/>
          <ac:spMkLst>
            <pc:docMk/>
            <pc:sldMk cId="1542755004" sldId="352"/>
            <ac:spMk id="2" creationId="{1A233D23-FA1C-4108-A05D-6FC6BE293D74}"/>
          </ac:spMkLst>
        </pc:spChg>
      </pc:sldChg>
      <pc:sldChg chg="modSp mod">
        <pc:chgData name="Denise White-Patterson" userId="44f646a0-2f69-434c-9bbf-a5aaa4f40570" providerId="ADAL" clId="{C54B2E0C-FC8E-4CD8-B422-73D45709BA0C}" dt="2023-10-31T23:40:34.890" v="121" actId="255"/>
        <pc:sldMkLst>
          <pc:docMk/>
          <pc:sldMk cId="614340225" sldId="353"/>
        </pc:sldMkLst>
        <pc:spChg chg="mod">
          <ac:chgData name="Denise White-Patterson" userId="44f646a0-2f69-434c-9bbf-a5aaa4f40570" providerId="ADAL" clId="{C54B2E0C-FC8E-4CD8-B422-73D45709BA0C}" dt="2023-10-31T23:40:34.890" v="121" actId="255"/>
          <ac:spMkLst>
            <pc:docMk/>
            <pc:sldMk cId="614340225" sldId="353"/>
            <ac:spMk id="4" creationId="{AE4FEB37-7E85-4A39-A316-1E3875AFC394}"/>
          </ac:spMkLst>
        </pc:spChg>
      </pc:sldChg>
      <pc:sldChg chg="modSp mod">
        <pc:chgData name="Denise White-Patterson" userId="44f646a0-2f69-434c-9bbf-a5aaa4f40570" providerId="ADAL" clId="{C54B2E0C-FC8E-4CD8-B422-73D45709BA0C}" dt="2023-10-31T23:43:35.800" v="133" actId="1076"/>
        <pc:sldMkLst>
          <pc:docMk/>
          <pc:sldMk cId="4086204368" sldId="354"/>
        </pc:sldMkLst>
        <pc:spChg chg="mod">
          <ac:chgData name="Denise White-Patterson" userId="44f646a0-2f69-434c-9bbf-a5aaa4f40570" providerId="ADAL" clId="{C54B2E0C-FC8E-4CD8-B422-73D45709BA0C}" dt="2023-10-31T23:41:24.492" v="131" actId="20577"/>
          <ac:spMkLst>
            <pc:docMk/>
            <pc:sldMk cId="4086204368" sldId="354"/>
            <ac:spMk id="4" creationId="{AE4FEB37-7E85-4A39-A316-1E3875AFC394}"/>
          </ac:spMkLst>
        </pc:spChg>
        <pc:picChg chg="mod">
          <ac:chgData name="Denise White-Patterson" userId="44f646a0-2f69-434c-9bbf-a5aaa4f40570" providerId="ADAL" clId="{C54B2E0C-FC8E-4CD8-B422-73D45709BA0C}" dt="2023-10-31T23:43:35.800" v="133" actId="1076"/>
          <ac:picMkLst>
            <pc:docMk/>
            <pc:sldMk cId="4086204368" sldId="354"/>
            <ac:picMk id="6" creationId="{08D68578-D220-4D54-9A75-C4EDCFA1EB6E}"/>
          </ac:picMkLst>
        </pc:picChg>
      </pc:sldChg>
      <pc:sldChg chg="modSp mod">
        <pc:chgData name="Denise White-Patterson" userId="44f646a0-2f69-434c-9bbf-a5aaa4f40570" providerId="ADAL" clId="{C54B2E0C-FC8E-4CD8-B422-73D45709BA0C}" dt="2023-10-31T23:31:52.656" v="69" actId="20577"/>
        <pc:sldMkLst>
          <pc:docMk/>
          <pc:sldMk cId="2322783010" sldId="358"/>
        </pc:sldMkLst>
        <pc:spChg chg="mod">
          <ac:chgData name="Denise White-Patterson" userId="44f646a0-2f69-434c-9bbf-a5aaa4f40570" providerId="ADAL" clId="{C54B2E0C-FC8E-4CD8-B422-73D45709BA0C}" dt="2023-10-31T23:31:52.656" v="69" actId="20577"/>
          <ac:spMkLst>
            <pc:docMk/>
            <pc:sldMk cId="2322783010" sldId="358"/>
            <ac:spMk id="4" creationId="{55B7B3AB-C9B5-47F8-9BD0-CE61FF52035D}"/>
          </ac:spMkLst>
        </pc:spChg>
      </pc:sldChg>
      <pc:sldChg chg="modSp mod">
        <pc:chgData name="Denise White-Patterson" userId="44f646a0-2f69-434c-9bbf-a5aaa4f40570" providerId="ADAL" clId="{C54B2E0C-FC8E-4CD8-B422-73D45709BA0C}" dt="2023-10-31T23:30:52.875" v="67" actId="1076"/>
        <pc:sldMkLst>
          <pc:docMk/>
          <pc:sldMk cId="1070320485" sldId="374"/>
        </pc:sldMkLst>
        <pc:spChg chg="mod">
          <ac:chgData name="Denise White-Patterson" userId="44f646a0-2f69-434c-9bbf-a5aaa4f40570" providerId="ADAL" clId="{C54B2E0C-FC8E-4CD8-B422-73D45709BA0C}" dt="2023-10-31T23:30:37.143" v="65" actId="255"/>
          <ac:spMkLst>
            <pc:docMk/>
            <pc:sldMk cId="1070320485" sldId="374"/>
            <ac:spMk id="4" creationId="{F76BDA8B-2272-4DCF-B28A-A6051D7BCF19}"/>
          </ac:spMkLst>
        </pc:spChg>
        <pc:spChg chg="mod">
          <ac:chgData name="Denise White-Patterson" userId="44f646a0-2f69-434c-9bbf-a5aaa4f40570" providerId="ADAL" clId="{C54B2E0C-FC8E-4CD8-B422-73D45709BA0C}" dt="2023-10-31T23:30:15.745" v="58" actId="20577"/>
          <ac:spMkLst>
            <pc:docMk/>
            <pc:sldMk cId="1070320485" sldId="374"/>
            <ac:spMk id="8" creationId="{392AB2B8-AD8E-4A99-BB79-E106C159CE9C}"/>
          </ac:spMkLst>
        </pc:spChg>
        <pc:grpChg chg="mod">
          <ac:chgData name="Denise White-Patterson" userId="44f646a0-2f69-434c-9bbf-a5aaa4f40570" providerId="ADAL" clId="{C54B2E0C-FC8E-4CD8-B422-73D45709BA0C}" dt="2023-10-31T23:30:52.875" v="67" actId="1076"/>
          <ac:grpSpMkLst>
            <pc:docMk/>
            <pc:sldMk cId="1070320485" sldId="374"/>
            <ac:grpSpMk id="6" creationId="{C288B60E-867B-42B9-9FE4-91FEE3AF5BE5}"/>
          </ac:grpSpMkLst>
        </pc:grpChg>
      </pc:sldChg>
      <pc:sldChg chg="modSp mod">
        <pc:chgData name="Denise White-Patterson" userId="44f646a0-2f69-434c-9bbf-a5aaa4f40570" providerId="ADAL" clId="{C54B2E0C-FC8E-4CD8-B422-73D45709BA0C}" dt="2023-10-31T23:38:28.025" v="105" actId="14100"/>
        <pc:sldMkLst>
          <pc:docMk/>
          <pc:sldMk cId="378062085" sldId="392"/>
        </pc:sldMkLst>
        <pc:spChg chg="mod">
          <ac:chgData name="Denise White-Patterson" userId="44f646a0-2f69-434c-9bbf-a5aaa4f40570" providerId="ADAL" clId="{C54B2E0C-FC8E-4CD8-B422-73D45709BA0C}" dt="2023-10-31T23:38:28.025" v="105" actId="14100"/>
          <ac:spMkLst>
            <pc:docMk/>
            <pc:sldMk cId="378062085" sldId="392"/>
            <ac:spMk id="4" creationId="{A7CAA7BA-4D47-49A9-A687-DA0FC48E71A4}"/>
          </ac:spMkLst>
        </pc:spChg>
      </pc:sldChg>
      <pc:sldChg chg="addSp delSp modSp mod">
        <pc:chgData name="Denise White-Patterson" userId="44f646a0-2f69-434c-9bbf-a5aaa4f40570" providerId="ADAL" clId="{C54B2E0C-FC8E-4CD8-B422-73D45709BA0C}" dt="2023-10-31T23:36:37.313" v="86" actId="1076"/>
        <pc:sldMkLst>
          <pc:docMk/>
          <pc:sldMk cId="2035806918" sldId="393"/>
        </pc:sldMkLst>
        <pc:picChg chg="del">
          <ac:chgData name="Denise White-Patterson" userId="44f646a0-2f69-434c-9bbf-a5aaa4f40570" providerId="ADAL" clId="{C54B2E0C-FC8E-4CD8-B422-73D45709BA0C}" dt="2023-10-31T23:35:05.774" v="78" actId="478"/>
          <ac:picMkLst>
            <pc:docMk/>
            <pc:sldMk cId="2035806918" sldId="393"/>
            <ac:picMk id="4" creationId="{30745286-C0A5-4A62-85AE-E2D6F03C4E0C}"/>
          </ac:picMkLst>
        </pc:picChg>
        <pc:picChg chg="add mod">
          <ac:chgData name="Denise White-Patterson" userId="44f646a0-2f69-434c-9bbf-a5aaa4f40570" providerId="ADAL" clId="{C54B2E0C-FC8E-4CD8-B422-73D45709BA0C}" dt="2023-10-31T23:36:37.313" v="86" actId="1076"/>
          <ac:picMkLst>
            <pc:docMk/>
            <pc:sldMk cId="2035806918" sldId="393"/>
            <ac:picMk id="5" creationId="{CCC98E99-3E89-D4F1-9BA1-8748F4A7A37C}"/>
          </ac:picMkLst>
        </pc:picChg>
      </pc:sldChg>
      <pc:sldChg chg="modSp mod">
        <pc:chgData name="Denise White-Patterson" userId="44f646a0-2f69-434c-9bbf-a5aaa4f40570" providerId="ADAL" clId="{C54B2E0C-FC8E-4CD8-B422-73D45709BA0C}" dt="2023-10-31T23:33:42.490" v="77" actId="948"/>
        <pc:sldMkLst>
          <pc:docMk/>
          <pc:sldMk cId="1885403230" sldId="424"/>
        </pc:sldMkLst>
        <pc:spChg chg="mod">
          <ac:chgData name="Denise White-Patterson" userId="44f646a0-2f69-434c-9bbf-a5aaa4f40570" providerId="ADAL" clId="{C54B2E0C-FC8E-4CD8-B422-73D45709BA0C}" dt="2023-10-31T23:33:42.490" v="77" actId="948"/>
          <ac:spMkLst>
            <pc:docMk/>
            <pc:sldMk cId="1885403230" sldId="424"/>
            <ac:spMk id="4" creationId="{8A50A830-8769-4B5C-AFE6-1DA59B99A1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5773"/>
          </a:xfrm>
          <a:prstGeom prst="rect">
            <a:avLst/>
          </a:prstGeom>
        </p:spPr>
        <p:txBody>
          <a:bodyPr vert="horz" lIns="91751" tIns="45875" rIns="91751" bIns="45875" rtlCol="0"/>
          <a:lstStyle>
            <a:lvl1pPr algn="r">
              <a:defRPr sz="1200"/>
            </a:lvl1pPr>
          </a:lstStyle>
          <a:p>
            <a:fld id="{9E73E7CB-E3A4-4A2E-98E2-EF1FD193E113}" type="datetimeFigureOut">
              <a:rPr lang="en-US" smtClean="0"/>
              <a:pPr/>
              <a:t>11/1/2023</a:t>
            </a:fld>
            <a:endParaRPr lang="en-US"/>
          </a:p>
        </p:txBody>
      </p:sp>
      <p:sp>
        <p:nvSpPr>
          <p:cNvPr id="4" name="Footer Placeholder 3"/>
          <p:cNvSpPr>
            <a:spLocks noGrp="1"/>
          </p:cNvSpPr>
          <p:nvPr>
            <p:ph type="ftr" sz="quarter" idx="2"/>
          </p:nvPr>
        </p:nvSpPr>
        <p:spPr>
          <a:xfrm>
            <a:off x="0" y="8841738"/>
            <a:ext cx="3057053" cy="46577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5773"/>
          </a:xfrm>
          <a:prstGeom prst="rect">
            <a:avLst/>
          </a:prstGeom>
        </p:spPr>
        <p:txBody>
          <a:bodyPr vert="horz" lIns="91751" tIns="45875" rIns="91751" bIns="45875" rtlCol="0" anchor="b"/>
          <a:lstStyle>
            <a:lvl1pPr algn="r">
              <a:defRPr sz="1200"/>
            </a:lvl1pPr>
          </a:lstStyle>
          <a:p>
            <a:fld id="{945C7E82-CDDE-4EB8-A121-A2292FB422D5}" type="slidenum">
              <a:rPr lang="en-US" smtClean="0"/>
              <a:pPr/>
              <a:t>‹#›</a:t>
            </a:fld>
            <a:endParaRPr lang="en-US"/>
          </a:p>
        </p:txBody>
      </p:sp>
    </p:spTree>
    <p:extLst>
      <p:ext uri="{BB962C8B-B14F-4D97-AF65-F5344CB8AC3E}">
        <p14:creationId xmlns:p14="http://schemas.microsoft.com/office/powerpoint/2010/main" val="93663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l">
              <a:defRPr sz="1200" b="0"/>
            </a:lvl1pPr>
          </a:lstStyle>
          <a:p>
            <a:endParaRPr lang="en-US"/>
          </a:p>
        </p:txBody>
      </p:sp>
      <p:sp>
        <p:nvSpPr>
          <p:cNvPr id="23555" name="Rectangle 3"/>
          <p:cNvSpPr>
            <a:spLocks noGrp="1" noChangeArrowheads="1"/>
          </p:cNvSpPr>
          <p:nvPr>
            <p:ph type="dt" idx="1"/>
          </p:nvPr>
        </p:nvSpPr>
        <p:spPr bwMode="auto">
          <a:xfrm>
            <a:off x="3995063"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r">
              <a:defRPr sz="1200" b="0"/>
            </a:lvl1pPr>
          </a:lstStyle>
          <a:p>
            <a:endParaRPr lang="en-US"/>
          </a:p>
        </p:txBody>
      </p:sp>
      <p:sp>
        <p:nvSpPr>
          <p:cNvPr id="23556" name="Rectangle 4"/>
          <p:cNvSpPr>
            <a:spLocks noGrp="1" noRot="1" noChangeAspect="1" noChangeArrowheads="1" noTextEdit="1"/>
          </p:cNvSpPr>
          <p:nvPr>
            <p:ph type="sldImg" idx="2"/>
          </p:nvPr>
        </p:nvSpPr>
        <p:spPr bwMode="auto">
          <a:xfrm>
            <a:off x="1200150" y="698500"/>
            <a:ext cx="4656138" cy="349091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05012" y="4421823"/>
            <a:ext cx="5643241" cy="418909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2"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l">
              <a:defRPr sz="1200" b="0"/>
            </a:lvl1pPr>
          </a:lstStyle>
          <a:p>
            <a:endParaRPr lang="en-US"/>
          </a:p>
        </p:txBody>
      </p:sp>
      <p:sp>
        <p:nvSpPr>
          <p:cNvPr id="23559" name="Rectangle 7"/>
          <p:cNvSpPr>
            <a:spLocks noGrp="1" noChangeArrowheads="1"/>
          </p:cNvSpPr>
          <p:nvPr>
            <p:ph type="sldNum" sz="quarter" idx="5"/>
          </p:nvPr>
        </p:nvSpPr>
        <p:spPr bwMode="auto">
          <a:xfrm>
            <a:off x="3995063"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r">
              <a:defRPr sz="1200" b="0"/>
            </a:lvl1pPr>
          </a:lstStyle>
          <a:p>
            <a:fld id="{9278B90A-6800-45BA-B169-DA3891CA13A5}" type="slidenum">
              <a:rPr lang="en-US"/>
              <a:pPr/>
              <a:t>‹#›</a:t>
            </a:fld>
            <a:endParaRPr lang="en-US"/>
          </a:p>
        </p:txBody>
      </p:sp>
    </p:spTree>
    <p:extLst>
      <p:ext uri="{BB962C8B-B14F-4D97-AF65-F5344CB8AC3E}">
        <p14:creationId xmlns:p14="http://schemas.microsoft.com/office/powerpoint/2010/main" val="400753706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C57AB-9DEE-42C3-AD54-3A9F37F56629}" type="slidenum">
              <a:rPr lang="en-US" smtClean="0"/>
              <a:t>0</a:t>
            </a:fld>
            <a:endParaRPr lang="en-US"/>
          </a:p>
        </p:txBody>
      </p:sp>
    </p:spTree>
    <p:extLst>
      <p:ext uri="{BB962C8B-B14F-4D97-AF65-F5344CB8AC3E}">
        <p14:creationId xmlns:p14="http://schemas.microsoft.com/office/powerpoint/2010/main" val="137755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need help deciding which plan is right for you?  Use the Cigna Easy Choice Tool to help make your decision.  The tool will factor your personal coverage information, along with what your payroll contributions and out-of-pocket costs when you receive services to help guide your choice.  </a:t>
            </a:r>
          </a:p>
          <a:p>
            <a:endParaRPr lang="en-US"/>
          </a:p>
          <a:p>
            <a:r>
              <a:rPr lang="en-US"/>
              <a:t>Go to CignaEasyChoice.com and use Wesleyan’s access code DPZMPKK to log-in.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278B90A-6800-45BA-B169-DA3891CA13A5}" type="slidenum">
              <a:rPr lang="en-US" smtClean="0"/>
              <a:pPr/>
              <a:t>16</a:t>
            </a:fld>
            <a:endParaRPr lang="en-US"/>
          </a:p>
        </p:txBody>
      </p:sp>
    </p:spTree>
    <p:extLst>
      <p:ext uri="{BB962C8B-B14F-4D97-AF65-F5344CB8AC3E}">
        <p14:creationId xmlns:p14="http://schemas.microsoft.com/office/powerpoint/2010/main" val="88206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85E673-1BFC-414E-AC37-0D2DBE806452}"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9FF8C-81F8-4A21-9E4D-8D4FF8A7A23A}"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190021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21770-7B6E-4A7F-9F34-6D3F84F59CA8}"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5774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E0EAB-1492-471E-8C36-874518518AFA}"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390215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B519C-0CAD-45D4-9112-483263809305}"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49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5C603D-BD1E-4836-A03D-5914231F780D}"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17482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B5BBF-9167-4862-86F8-0E77B9119021}"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70996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C0CB6-D1F8-4F19-8970-7E6B47611D1D}"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7421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079B10-5CCA-4509-8C3F-D79337AA4EF5}" type="datetime1">
              <a:rPr lang="en-US" smtClean="0"/>
              <a:t>11/1/2023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45555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19C5FC-5D68-432F-9765-6EE403EBE41C}" type="datetime1">
              <a:rPr lang="en-US" smtClean="0"/>
              <a:t>11/1/2023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728A87-0D1A-4DCF-B50A-4504E583DBB1}" type="slidenum">
              <a:rPr lang="en-US" smtClean="0"/>
              <a:t>‹#›</a:t>
            </a:fld>
            <a:endParaRPr lang="en-US"/>
          </a:p>
        </p:txBody>
      </p:sp>
    </p:spTree>
    <p:extLst>
      <p:ext uri="{BB962C8B-B14F-4D97-AF65-F5344CB8AC3E}">
        <p14:creationId xmlns:p14="http://schemas.microsoft.com/office/powerpoint/2010/main" val="366182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5D6130-5BAD-443E-822A-94D9D28ECE58}"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59898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51114E-DAE2-409C-B469-576578F88A5D}" type="datetime1">
              <a:rPr lang="en-US" smtClean="0"/>
              <a:t>11/1/2023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728A87-0D1A-4DCF-B50A-4504E583DBB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045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benefits@wesleya.an.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27" y="105518"/>
            <a:ext cx="7505496" cy="874059"/>
          </a:xfrm>
        </p:spPr>
        <p:txBody>
          <a:bodyPr>
            <a:normAutofit/>
          </a:bodyPr>
          <a:lstStyle/>
          <a:p>
            <a:r>
              <a:rPr lang="en-US" sz="4236" b="1">
                <a:solidFill>
                  <a:schemeClr val="bg2"/>
                </a:solidFill>
              </a:rPr>
              <a:t> </a:t>
            </a:r>
          </a:p>
        </p:txBody>
      </p:sp>
      <p:sp>
        <p:nvSpPr>
          <p:cNvPr id="8" name="TextBox 7">
            <a:extLst>
              <a:ext uri="{FF2B5EF4-FFF2-40B4-BE49-F238E27FC236}">
                <a16:creationId xmlns:a16="http://schemas.microsoft.com/office/drawing/2014/main" id="{68A818BE-3118-4407-8990-0290693E8EC8}"/>
              </a:ext>
            </a:extLst>
          </p:cNvPr>
          <p:cNvSpPr txBox="1"/>
          <p:nvPr/>
        </p:nvSpPr>
        <p:spPr>
          <a:xfrm>
            <a:off x="915966" y="1030348"/>
            <a:ext cx="7642371" cy="1354217"/>
          </a:xfrm>
          <a:prstGeom prst="rect">
            <a:avLst/>
          </a:prstGeom>
          <a:noFill/>
        </p:spPr>
        <p:txBody>
          <a:bodyPr wrap="square" rtlCol="0">
            <a:spAutoFit/>
          </a:bodyPr>
          <a:lstStyle/>
          <a:p>
            <a:pPr algn="ctr"/>
            <a:r>
              <a:rPr lang="en-US" sz="3600"/>
              <a:t>High Deductible Health Plans </a:t>
            </a:r>
          </a:p>
          <a:p>
            <a:pPr algn="ctr"/>
            <a:endParaRPr lang="en-US" sz="1000"/>
          </a:p>
          <a:p>
            <a:pPr algn="ctr"/>
            <a:r>
              <a:rPr lang="en-US" sz="3600"/>
              <a:t>Health Savings Accounts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60072"/>
            <a:ext cx="9153585" cy="3674225"/>
          </a:xfrm>
          <a:prstGeom prst="rect">
            <a:avLst/>
          </a:prstGeom>
        </p:spPr>
      </p:pic>
      <p:pic>
        <p:nvPicPr>
          <p:cNvPr id="5" name="Picture 4">
            <a:extLst>
              <a:ext uri="{FF2B5EF4-FFF2-40B4-BE49-F238E27FC236}">
                <a16:creationId xmlns:a16="http://schemas.microsoft.com/office/drawing/2014/main" id="{281DB1A0-B986-43AC-9EC6-6A5DC5BC1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3309367809"/>
      </p:ext>
    </p:extLst>
  </p:cSld>
  <p:clrMapOvr>
    <a:masterClrMapping/>
  </p:clrMapOvr>
  <mc:AlternateContent xmlns:mc="http://schemas.openxmlformats.org/markup-compatibility/2006">
    <mc:Choice xmlns:p14="http://schemas.microsoft.com/office/powerpoint/2010/main" Requires="p14">
      <p:transition spd="slow" p14:dur="2000" advTm="69531"/>
    </mc:Choice>
    <mc:Fallback>
      <p:transition spd="slow" advTm="695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14D3-7391-438B-B5CF-7229AC4FCCC1}"/>
              </a:ext>
            </a:extLst>
          </p:cNvPr>
          <p:cNvSpPr>
            <a:spLocks noGrp="1"/>
          </p:cNvSpPr>
          <p:nvPr>
            <p:ph type="title"/>
          </p:nvPr>
        </p:nvSpPr>
        <p:spPr/>
        <p:txBody>
          <a:bodyPr>
            <a:normAutofit/>
          </a:bodyPr>
          <a:lstStyle/>
          <a:p>
            <a:r>
              <a:rPr lang="en-US" sz="3200">
                <a:solidFill>
                  <a:schemeClr val="tx1"/>
                </a:solidFill>
              </a:rPr>
              <a:t>Why choose an HSA?</a:t>
            </a:r>
          </a:p>
        </p:txBody>
      </p:sp>
      <p:pic>
        <p:nvPicPr>
          <p:cNvPr id="3" name="Picture 2">
            <a:extLst>
              <a:ext uri="{FF2B5EF4-FFF2-40B4-BE49-F238E27FC236}">
                <a16:creationId xmlns:a16="http://schemas.microsoft.com/office/drawing/2014/main" id="{047A8783-A33C-4494-AE17-C880163A6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AE4FEB37-7E85-4A39-A316-1E3875AFC394}"/>
              </a:ext>
            </a:extLst>
          </p:cNvPr>
          <p:cNvSpPr/>
          <p:nvPr/>
        </p:nvSpPr>
        <p:spPr>
          <a:xfrm>
            <a:off x="822960" y="1872860"/>
            <a:ext cx="8095409" cy="4062651"/>
          </a:xfrm>
          <a:prstGeom prst="rect">
            <a:avLst/>
          </a:prstGeom>
        </p:spPr>
        <p:txBody>
          <a:bodyPr wrap="square">
            <a:spAutoFit/>
          </a:bodyPr>
          <a:lstStyle/>
          <a:p>
            <a:r>
              <a:rPr lang="en-US" sz="2000">
                <a:solidFill>
                  <a:srgbClr val="DD1E2E"/>
                </a:solidFill>
              </a:rPr>
              <a:t>Easy win in today’s complex health care system:</a:t>
            </a:r>
          </a:p>
          <a:p>
            <a:endParaRPr lang="en-US" sz="1000">
              <a:solidFill>
                <a:srgbClr val="DD1E2E"/>
              </a:solidFill>
            </a:endParaRPr>
          </a:p>
          <a:p>
            <a:pPr marL="742950" lvl="1" indent="-285750">
              <a:buFont typeface="Arial" panose="020B0604020202020204" pitchFamily="34" charset="0"/>
              <a:buChar char="•"/>
            </a:pPr>
            <a:r>
              <a:rPr lang="en-US"/>
              <a:t>Save now:</a:t>
            </a:r>
          </a:p>
          <a:p>
            <a:pPr marL="1200150" lvl="2" indent="-285750">
              <a:buFont typeface="Arial" panose="020B0604020202020204" pitchFamily="34" charset="0"/>
              <a:buChar char="•"/>
            </a:pPr>
            <a:r>
              <a:rPr lang="en-US"/>
              <a:t>HDHP have lower monthly insurance premiums</a:t>
            </a:r>
          </a:p>
          <a:p>
            <a:pPr marL="1200150" lvl="2" indent="-285750">
              <a:buFont typeface="Arial" panose="020B0604020202020204" pitchFamily="34" charset="0"/>
              <a:buChar char="•"/>
            </a:pPr>
            <a:r>
              <a:rPr lang="en-US"/>
              <a:t>HSA deposits are made on a pre-tax basis</a:t>
            </a:r>
          </a:p>
          <a:p>
            <a:pPr marL="1200150" lvl="2" indent="-285750">
              <a:buFont typeface="Arial" panose="020B0604020202020204" pitchFamily="34" charset="0"/>
              <a:buChar char="•"/>
            </a:pPr>
            <a:r>
              <a:rPr lang="en-US"/>
              <a:t>Typically lowers income tax liability</a:t>
            </a:r>
          </a:p>
          <a:p>
            <a:pPr marL="1200150" lvl="2" indent="-285750">
              <a:buFont typeface="Arial" panose="020B0604020202020204" pitchFamily="34" charset="0"/>
              <a:buChar char="•"/>
            </a:pPr>
            <a:endParaRPr lang="en-US" sz="1000"/>
          </a:p>
          <a:p>
            <a:pPr marL="742950" lvl="1" indent="-285750">
              <a:buFont typeface="Arial" panose="020B0604020202020204" pitchFamily="34" charset="0"/>
              <a:buChar char="•"/>
            </a:pPr>
            <a:r>
              <a:rPr lang="en-US"/>
              <a:t>Save for the future:</a:t>
            </a:r>
          </a:p>
          <a:p>
            <a:pPr marL="1200150" lvl="2" indent="-285750">
              <a:buFont typeface="Arial" panose="020B0604020202020204" pitchFamily="34" charset="0"/>
              <a:buChar char="•"/>
            </a:pPr>
            <a:r>
              <a:rPr lang="en-US"/>
              <a:t>HSA funds rollover from year to year, no “use it or lose it” feature</a:t>
            </a:r>
          </a:p>
          <a:p>
            <a:pPr marL="1200150" lvl="2" indent="-285750">
              <a:buFont typeface="Arial" panose="020B0604020202020204" pitchFamily="34" charset="0"/>
              <a:buChar char="•"/>
            </a:pPr>
            <a:r>
              <a:rPr lang="en-US"/>
              <a:t>No overall fund maximum</a:t>
            </a:r>
          </a:p>
          <a:p>
            <a:pPr marL="1200150" lvl="2" indent="-285750">
              <a:buFont typeface="Arial" panose="020B0604020202020204" pitchFamily="34" charset="0"/>
              <a:buChar char="•"/>
            </a:pPr>
            <a:r>
              <a:rPr lang="en-US"/>
              <a:t>You keep the money even if you change jobs or insurance plans</a:t>
            </a:r>
          </a:p>
          <a:p>
            <a:pPr marL="1200150" lvl="2" indent="-285750">
              <a:buFont typeface="Arial" panose="020B0604020202020204" pitchFamily="34" charset="0"/>
              <a:buChar char="•"/>
            </a:pPr>
            <a:r>
              <a:rPr lang="en-US"/>
              <a:t>Tax-free interest earned</a:t>
            </a:r>
          </a:p>
          <a:p>
            <a:pPr marL="1200150" lvl="2" indent="-285750">
              <a:buFont typeface="Arial" panose="020B0604020202020204" pitchFamily="34" charset="0"/>
              <a:buChar char="•"/>
            </a:pPr>
            <a:r>
              <a:rPr lang="en-US"/>
              <a:t>Comprehensive and easy investment options</a:t>
            </a:r>
          </a:p>
          <a:p>
            <a:pPr marL="1200150" lvl="2" indent="-285750">
              <a:buFont typeface="Arial" panose="020B0604020202020204" pitchFamily="34" charset="0"/>
              <a:buChar char="•"/>
            </a:pPr>
            <a:endParaRPr lang="en-US" sz="1000"/>
          </a:p>
          <a:p>
            <a:pPr marL="742950" lvl="1" indent="-285750">
              <a:buFont typeface="Arial" panose="020B0604020202020204" pitchFamily="34" charset="0"/>
              <a:buChar char="•"/>
            </a:pPr>
            <a:r>
              <a:rPr lang="en-US"/>
              <a:t>Same doctors, same network</a:t>
            </a:r>
          </a:p>
        </p:txBody>
      </p:sp>
    </p:spTree>
    <p:extLst>
      <p:ext uri="{BB962C8B-B14F-4D97-AF65-F5344CB8AC3E}">
        <p14:creationId xmlns:p14="http://schemas.microsoft.com/office/powerpoint/2010/main" val="61434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3D23-FA1C-4108-A05D-6FC6BE293D74}"/>
              </a:ext>
            </a:extLst>
          </p:cNvPr>
          <p:cNvSpPr>
            <a:spLocks noGrp="1"/>
          </p:cNvSpPr>
          <p:nvPr>
            <p:ph type="title"/>
          </p:nvPr>
        </p:nvSpPr>
        <p:spPr/>
        <p:txBody>
          <a:bodyPr>
            <a:normAutofit/>
          </a:bodyPr>
          <a:lstStyle/>
          <a:p>
            <a:r>
              <a:rPr lang="en-US" sz="3200">
                <a:solidFill>
                  <a:schemeClr val="tx1"/>
                </a:solidFill>
              </a:rPr>
              <a:t>Who is eligible for an HSA?</a:t>
            </a:r>
          </a:p>
        </p:txBody>
      </p:sp>
      <p:pic>
        <p:nvPicPr>
          <p:cNvPr id="3" name="Picture 2">
            <a:extLst>
              <a:ext uri="{FF2B5EF4-FFF2-40B4-BE49-F238E27FC236}">
                <a16:creationId xmlns:a16="http://schemas.microsoft.com/office/drawing/2014/main" id="{4E0DA3F2-4E39-43A0-9E5C-A3B017B30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921716B5-ED5B-405C-A4B5-655CECA9C8BD}"/>
              </a:ext>
            </a:extLst>
          </p:cNvPr>
          <p:cNvGraphicFramePr>
            <a:graphicFrameLocks noGrp="1"/>
          </p:cNvGraphicFramePr>
          <p:nvPr>
            <p:extLst>
              <p:ext uri="{D42A27DB-BD31-4B8C-83A1-F6EECF244321}">
                <p14:modId xmlns:p14="http://schemas.microsoft.com/office/powerpoint/2010/main" val="960134503"/>
              </p:ext>
            </p:extLst>
          </p:nvPr>
        </p:nvGraphicFramePr>
        <p:xfrm>
          <a:off x="822325" y="1846263"/>
          <a:ext cx="7620001" cy="3520440"/>
        </p:xfrm>
        <a:graphic>
          <a:graphicData uri="http://schemas.openxmlformats.org/drawingml/2006/table">
            <a:tbl>
              <a:tblPr firstRow="1" bandRow="1">
                <a:tableStyleId>{5C22544A-7EE6-4342-B048-85BDC9FD1C3A}</a:tableStyleId>
              </a:tblPr>
              <a:tblGrid>
                <a:gridCol w="4966866">
                  <a:extLst>
                    <a:ext uri="{9D8B030D-6E8A-4147-A177-3AD203B41FA5}">
                      <a16:colId xmlns:a16="http://schemas.microsoft.com/office/drawing/2014/main" val="4246506520"/>
                    </a:ext>
                  </a:extLst>
                </a:gridCol>
                <a:gridCol w="1272647">
                  <a:extLst>
                    <a:ext uri="{9D8B030D-6E8A-4147-A177-3AD203B41FA5}">
                      <a16:colId xmlns:a16="http://schemas.microsoft.com/office/drawing/2014/main" val="3200118315"/>
                    </a:ext>
                  </a:extLst>
                </a:gridCol>
                <a:gridCol w="1380488">
                  <a:extLst>
                    <a:ext uri="{9D8B030D-6E8A-4147-A177-3AD203B41FA5}">
                      <a16:colId xmlns:a16="http://schemas.microsoft.com/office/drawing/2014/main" val="2491460445"/>
                    </a:ext>
                  </a:extLst>
                </a:gridCol>
              </a:tblGrid>
              <a:tr h="39370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US"/>
                        <a:t>Eligible</a:t>
                      </a:r>
                    </a:p>
                  </a:txBody>
                  <a:tcPr>
                    <a:lnT w="12700" cap="flat" cmpd="sng" algn="ctr">
                      <a:solidFill>
                        <a:schemeClr val="tx1"/>
                      </a:solidFill>
                      <a:prstDash val="solid"/>
                      <a:round/>
                      <a:headEnd type="none" w="med" len="med"/>
                      <a:tailEnd type="none" w="med" len="med"/>
                    </a:lnT>
                    <a:solidFill>
                      <a:schemeClr val="tx1"/>
                    </a:solidFill>
                  </a:tcPr>
                </a:tc>
                <a:tc>
                  <a:txBody>
                    <a:bodyPr/>
                    <a:lstStyle/>
                    <a:p>
                      <a:pPr algn="ctr"/>
                      <a:r>
                        <a:rPr lang="en-US"/>
                        <a:t>Ineligible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032664077"/>
                  </a:ext>
                </a:extLst>
              </a:tr>
              <a:tr h="393700">
                <a:tc>
                  <a:txBody>
                    <a:bodyPr/>
                    <a:lstStyle/>
                    <a:p>
                      <a:r>
                        <a:rPr lang="en-US" sz="1600"/>
                        <a:t>Enrolled</a:t>
                      </a:r>
                      <a:r>
                        <a:rPr lang="en-US" sz="1600" baseline="0"/>
                        <a:t> in High-Deductible Health Plan</a:t>
                      </a:r>
                      <a:endParaRPr lang="en-US" sz="160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3588533"/>
                  </a:ext>
                </a:extLst>
              </a:tr>
              <a:tr h="393700">
                <a:tc>
                  <a:txBody>
                    <a:bodyPr/>
                    <a:lstStyle/>
                    <a:p>
                      <a:r>
                        <a:rPr lang="en-US" sz="1600"/>
                        <a:t>Enrolled in non-HDHP plan, such as OAPIN/OAP</a:t>
                      </a:r>
                    </a:p>
                  </a:txBody>
                  <a:tcPr>
                    <a:lnL w="12700" cap="flat" cmpd="sng" algn="ctr">
                      <a:solidFill>
                        <a:schemeClr val="tx1"/>
                      </a:solidFill>
                      <a:prstDash val="solid"/>
                      <a:round/>
                      <a:headEnd type="none" w="med" len="med"/>
                      <a:tailEnd type="none" w="med" len="med"/>
                    </a:lnL>
                  </a:tcPr>
                </a:tc>
                <a:tc>
                  <a:txBody>
                    <a:bodyPr/>
                    <a:lstStyle/>
                    <a:p>
                      <a:pPr algn="r"/>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9497579"/>
                  </a:ext>
                </a:extLst>
              </a:tr>
              <a:tr h="393700">
                <a:tc>
                  <a:txBody>
                    <a:bodyPr/>
                    <a:lstStyle/>
                    <a:p>
                      <a:r>
                        <a:rPr lang="en-US" sz="1600"/>
                        <a:t>Enrolled in Medicare</a:t>
                      </a:r>
                      <a:r>
                        <a:rPr lang="en-US" sz="1600" baseline="0"/>
                        <a:t> or TRICARE</a:t>
                      </a:r>
                      <a:endParaRPr lang="en-US" sz="160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352640"/>
                  </a:ext>
                </a:extLst>
              </a:tr>
              <a:tr h="393700">
                <a:tc>
                  <a:txBody>
                    <a:bodyPr/>
                    <a:lstStyle/>
                    <a:p>
                      <a:r>
                        <a:rPr lang="en-US" sz="1600"/>
                        <a:t>Received VA or Indian</a:t>
                      </a:r>
                      <a:r>
                        <a:rPr lang="en-US" sz="1600" baseline="0"/>
                        <a:t> Health Services </a:t>
                      </a:r>
                      <a:r>
                        <a:rPr lang="en-US" sz="1600"/>
                        <a:t>benefits in last 3 months</a:t>
                      </a:r>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6392961"/>
                  </a:ext>
                </a:extLst>
              </a:tr>
              <a:tr h="393700">
                <a:tc>
                  <a:txBody>
                    <a:bodyPr/>
                    <a:lstStyle/>
                    <a:p>
                      <a:r>
                        <a:rPr lang="en-US" sz="1600"/>
                        <a:t>Enrolled</a:t>
                      </a:r>
                      <a:r>
                        <a:rPr lang="en-US" sz="1600" baseline="0"/>
                        <a:t> in a full Flexible Spending Account (FSA), or covered under spouse/partner’s FSA</a:t>
                      </a:r>
                      <a:endParaRPr lang="en-US" sz="160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366783"/>
                  </a:ext>
                </a:extLst>
              </a:tr>
              <a:tr h="393700">
                <a:tc>
                  <a:txBody>
                    <a:bodyPr/>
                    <a:lstStyle/>
                    <a:p>
                      <a:r>
                        <a:rPr lang="en-US" sz="1600"/>
                        <a:t>Individual</a:t>
                      </a:r>
                      <a:r>
                        <a:rPr lang="en-US" sz="1600" baseline="0"/>
                        <a:t> or spouse/partner participating in HRA</a:t>
                      </a:r>
                      <a:endParaRPr lang="en-US" sz="160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898923"/>
                  </a:ext>
                </a:extLst>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Claimed as dependent</a:t>
                      </a:r>
                      <a:r>
                        <a:rPr lang="en-US" sz="1600" baseline="0"/>
                        <a:t> on another’s tax return</a:t>
                      </a:r>
                      <a:endParaRPr lang="en-US" sz="160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4473532"/>
                  </a:ext>
                </a:extLst>
              </a:tr>
            </a:tbl>
          </a:graphicData>
        </a:graphic>
      </p:graphicFrame>
      <p:pic>
        <p:nvPicPr>
          <p:cNvPr id="5" name="Picture 2" descr="C:\Users\Elisabeth_Presutti\AppData\Local\Microsoft\Windows\Temporary Internet Files\Content.IE5\9MQIR8Y1\MC900441310[1].png">
            <a:extLst>
              <a:ext uri="{FF2B5EF4-FFF2-40B4-BE49-F238E27FC236}">
                <a16:creationId xmlns:a16="http://schemas.microsoft.com/office/drawing/2014/main" id="{CFFC5AC2-DFA8-47C4-B60E-8D6CCD1BC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483" y="2265547"/>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lisabeth_Presutti\AppData\Local\Microsoft\Windows\Temporary Internet Files\Content.IE5\9MQIR8Y1\MC900441310[1].png">
            <a:extLst>
              <a:ext uri="{FF2B5EF4-FFF2-40B4-BE49-F238E27FC236}">
                <a16:creationId xmlns:a16="http://schemas.microsoft.com/office/drawing/2014/main" id="{39341610-2DDF-42EF-B41B-510963DCD0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259868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lisabeth_Presutti\AppData\Local\Microsoft\Windows\Temporary Internet Files\Content.IE5\9MQIR8Y1\MC900441310[1].png">
            <a:extLst>
              <a:ext uri="{FF2B5EF4-FFF2-40B4-BE49-F238E27FC236}">
                <a16:creationId xmlns:a16="http://schemas.microsoft.com/office/drawing/2014/main" id="{CE162F37-7F78-49C8-B0A7-F3CDAE2D2A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3042995"/>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lisabeth_Presutti\AppData\Local\Microsoft\Windows\Temporary Internet Files\Content.IE5\9MQIR8Y1\MC900441310[1].png">
            <a:extLst>
              <a:ext uri="{FF2B5EF4-FFF2-40B4-BE49-F238E27FC236}">
                <a16:creationId xmlns:a16="http://schemas.microsoft.com/office/drawing/2014/main" id="{63BB3856-1B9F-4374-A331-F7A2A38B9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27" y="3523789"/>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Elisabeth_Presutti\AppData\Local\Microsoft\Windows\Temporary Internet Files\Content.IE5\9MQIR8Y1\MC900441310[1].png">
            <a:extLst>
              <a:ext uri="{FF2B5EF4-FFF2-40B4-BE49-F238E27FC236}">
                <a16:creationId xmlns:a16="http://schemas.microsoft.com/office/drawing/2014/main" id="{C86943FD-0A22-4FF1-BB23-F63A36098F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4105066"/>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lisabeth_Presutti\AppData\Local\Microsoft\Windows\Temporary Internet Files\Content.IE5\9MQIR8Y1\MC900441310[1].png">
            <a:extLst>
              <a:ext uri="{FF2B5EF4-FFF2-40B4-BE49-F238E27FC236}">
                <a16:creationId xmlns:a16="http://schemas.microsoft.com/office/drawing/2014/main" id="{BAD17389-B5C3-4BE6-BFE9-B7BFA07D1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582226"/>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lisabeth_Presutti\AppData\Local\Microsoft\Windows\Temporary Internet Files\Content.IE5\9MQIR8Y1\MC900441310[1].png">
            <a:extLst>
              <a:ext uri="{FF2B5EF4-FFF2-40B4-BE49-F238E27FC236}">
                <a16:creationId xmlns:a16="http://schemas.microsoft.com/office/drawing/2014/main" id="{1D50609F-6638-4837-9D14-900C7E36A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27" y="4927151"/>
            <a:ext cx="304800"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5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EC5D-6C66-45CE-B992-D85226040F68}"/>
              </a:ext>
            </a:extLst>
          </p:cNvPr>
          <p:cNvSpPr>
            <a:spLocks noGrp="1"/>
          </p:cNvSpPr>
          <p:nvPr>
            <p:ph type="title"/>
          </p:nvPr>
        </p:nvSpPr>
        <p:spPr/>
        <p:txBody>
          <a:bodyPr>
            <a:normAutofit/>
          </a:bodyPr>
          <a:lstStyle/>
          <a:p>
            <a:r>
              <a:rPr lang="en-US" sz="3200">
                <a:solidFill>
                  <a:schemeClr val="tx1"/>
                </a:solidFill>
              </a:rPr>
              <a:t>HSA – How it Works</a:t>
            </a:r>
          </a:p>
        </p:txBody>
      </p:sp>
      <p:pic>
        <p:nvPicPr>
          <p:cNvPr id="3" name="Picture 2">
            <a:extLst>
              <a:ext uri="{FF2B5EF4-FFF2-40B4-BE49-F238E27FC236}">
                <a16:creationId xmlns:a16="http://schemas.microsoft.com/office/drawing/2014/main" id="{A6FFAA8E-6A5D-4968-8D1E-E1EDFA2A9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AA6173E9-B372-4974-8C60-9AAD72E29951}"/>
              </a:ext>
            </a:extLst>
          </p:cNvPr>
          <p:cNvGraphicFramePr>
            <a:graphicFrameLocks noGrp="1"/>
          </p:cNvGraphicFramePr>
          <p:nvPr>
            <p:extLst>
              <p:ext uri="{D42A27DB-BD31-4B8C-83A1-F6EECF244321}">
                <p14:modId xmlns:p14="http://schemas.microsoft.com/office/powerpoint/2010/main" val="3298280790"/>
              </p:ext>
            </p:extLst>
          </p:nvPr>
        </p:nvGraphicFramePr>
        <p:xfrm>
          <a:off x="968191" y="2207995"/>
          <a:ext cx="7953854" cy="3689648"/>
        </p:xfrm>
        <a:graphic>
          <a:graphicData uri="http://schemas.openxmlformats.org/drawingml/2006/table">
            <a:tbl>
              <a:tblPr bandRow="1">
                <a:tableStyleId>{8799B23B-EC83-4686-B30A-512413B5E67A}</a:tableStyleId>
              </a:tblPr>
              <a:tblGrid>
                <a:gridCol w="341770">
                  <a:extLst>
                    <a:ext uri="{9D8B030D-6E8A-4147-A177-3AD203B41FA5}">
                      <a16:colId xmlns:a16="http://schemas.microsoft.com/office/drawing/2014/main" val="418636784"/>
                    </a:ext>
                  </a:extLst>
                </a:gridCol>
                <a:gridCol w="2992782">
                  <a:extLst>
                    <a:ext uri="{9D8B030D-6E8A-4147-A177-3AD203B41FA5}">
                      <a16:colId xmlns:a16="http://schemas.microsoft.com/office/drawing/2014/main" val="44848012"/>
                    </a:ext>
                  </a:extLst>
                </a:gridCol>
                <a:gridCol w="4619302">
                  <a:extLst>
                    <a:ext uri="{9D8B030D-6E8A-4147-A177-3AD203B41FA5}">
                      <a16:colId xmlns:a16="http://schemas.microsoft.com/office/drawing/2014/main" val="3531405099"/>
                    </a:ext>
                  </a:extLst>
                </a:gridCol>
              </a:tblGrid>
              <a:tr h="585965">
                <a:tc>
                  <a:txBody>
                    <a:bodyPr/>
                    <a:lstStyle/>
                    <a:p>
                      <a:r>
                        <a:rPr lang="en-US" sz="1800"/>
                        <a:t>1</a:t>
                      </a:r>
                    </a:p>
                  </a:txBody>
                  <a:tcPr/>
                </a:tc>
                <a:tc>
                  <a:txBody>
                    <a:bodyPr/>
                    <a:lstStyle/>
                    <a:p>
                      <a:r>
                        <a:rPr lang="en-US" sz="1800"/>
                        <a:t>Receive Services</a:t>
                      </a:r>
                    </a:p>
                  </a:txBody>
                  <a:tcPr/>
                </a:tc>
                <a:tc>
                  <a:txBody>
                    <a:bodyPr/>
                    <a:lstStyle/>
                    <a:p>
                      <a:r>
                        <a:rPr lang="en-US" sz="1800"/>
                        <a:t>Continue to use network providers for the best value</a:t>
                      </a:r>
                    </a:p>
                  </a:txBody>
                  <a:tcPr/>
                </a:tc>
                <a:extLst>
                  <a:ext uri="{0D108BD9-81ED-4DB2-BD59-A6C34878D82A}">
                    <a16:rowId xmlns:a16="http://schemas.microsoft.com/office/drawing/2014/main" val="2538442334"/>
                  </a:ext>
                </a:extLst>
              </a:tr>
              <a:tr h="373294">
                <a:tc>
                  <a:txBody>
                    <a:bodyPr/>
                    <a:lstStyle/>
                    <a:p>
                      <a:r>
                        <a:rPr lang="en-US" sz="1800"/>
                        <a:t>2</a:t>
                      </a:r>
                    </a:p>
                  </a:txBody>
                  <a:tcPr/>
                </a:tc>
                <a:tc gridSpan="2">
                  <a:txBody>
                    <a:bodyPr/>
                    <a:lstStyle/>
                    <a:p>
                      <a:pPr algn="l"/>
                      <a:r>
                        <a:rPr lang="en-US" sz="1800"/>
                        <a:t>Provider bills</a:t>
                      </a:r>
                      <a:r>
                        <a:rPr lang="en-US" sz="1800" baseline="0"/>
                        <a:t> Health Plan</a:t>
                      </a:r>
                      <a:endParaRPr lang="en-US" sz="1800"/>
                    </a:p>
                  </a:txBody>
                  <a:tcPr/>
                </a:tc>
                <a:tc hMerge="1">
                  <a:txBody>
                    <a:bodyPr/>
                    <a:lstStyle/>
                    <a:p>
                      <a:endParaRPr lang="en-US" sz="2000"/>
                    </a:p>
                  </a:txBody>
                  <a:tcPr/>
                </a:tc>
                <a:extLst>
                  <a:ext uri="{0D108BD9-81ED-4DB2-BD59-A6C34878D82A}">
                    <a16:rowId xmlns:a16="http://schemas.microsoft.com/office/drawing/2014/main" val="1653206494"/>
                  </a:ext>
                </a:extLst>
              </a:tr>
              <a:tr h="840732">
                <a:tc>
                  <a:txBody>
                    <a:bodyPr/>
                    <a:lstStyle/>
                    <a:p>
                      <a:r>
                        <a:rPr lang="en-US" sz="1800"/>
                        <a:t>3</a:t>
                      </a:r>
                    </a:p>
                  </a:txBody>
                  <a:tcPr/>
                </a:tc>
                <a:tc>
                  <a:txBody>
                    <a:bodyPr/>
                    <a:lstStyle/>
                    <a:p>
                      <a:r>
                        <a:rPr lang="en-US" sz="1800"/>
                        <a:t>Health Plan sends Explanation of Benefits (EOB)</a:t>
                      </a:r>
                    </a:p>
                  </a:txBody>
                  <a:tcPr/>
                </a:tc>
                <a:tc>
                  <a:txBody>
                    <a:bodyPr/>
                    <a:lstStyle/>
                    <a:p>
                      <a:r>
                        <a:rPr lang="en-US" sz="1800"/>
                        <a:t>HSA administrator</a:t>
                      </a:r>
                      <a:r>
                        <a:rPr lang="en-US" sz="1800" baseline="0"/>
                        <a:t> also receives this information from the Health Plan</a:t>
                      </a:r>
                      <a:endParaRPr lang="en-US" sz="1800"/>
                    </a:p>
                  </a:txBody>
                  <a:tcPr/>
                </a:tc>
                <a:extLst>
                  <a:ext uri="{0D108BD9-81ED-4DB2-BD59-A6C34878D82A}">
                    <a16:rowId xmlns:a16="http://schemas.microsoft.com/office/drawing/2014/main" val="2126566734"/>
                  </a:ext>
                </a:extLst>
              </a:tr>
              <a:tr h="372502">
                <a:tc>
                  <a:txBody>
                    <a:bodyPr/>
                    <a:lstStyle/>
                    <a:p>
                      <a:r>
                        <a:rPr lang="en-US" sz="1800"/>
                        <a:t>4</a:t>
                      </a:r>
                    </a:p>
                  </a:txBody>
                  <a:tcPr/>
                </a:tc>
                <a:tc gridSpan="2">
                  <a:txBody>
                    <a:bodyPr/>
                    <a:lstStyle/>
                    <a:p>
                      <a:pPr algn="l"/>
                      <a:r>
                        <a:rPr lang="en-US" sz="1800"/>
                        <a:t>Provider sends</a:t>
                      </a:r>
                      <a:r>
                        <a:rPr lang="en-US" sz="1800" baseline="0"/>
                        <a:t> statement</a:t>
                      </a:r>
                      <a:endParaRPr lang="en-US" sz="1800"/>
                    </a:p>
                  </a:txBody>
                  <a:tcPr/>
                </a:tc>
                <a:tc hMerge="1">
                  <a:txBody>
                    <a:bodyPr/>
                    <a:lstStyle/>
                    <a:p>
                      <a:endParaRPr lang="en-US" sz="2000"/>
                    </a:p>
                  </a:txBody>
                  <a:tcPr/>
                </a:tc>
                <a:extLst>
                  <a:ext uri="{0D108BD9-81ED-4DB2-BD59-A6C34878D82A}">
                    <a16:rowId xmlns:a16="http://schemas.microsoft.com/office/drawing/2014/main" val="349272539"/>
                  </a:ext>
                </a:extLst>
              </a:tr>
              <a:tr h="1350267">
                <a:tc>
                  <a:txBody>
                    <a:bodyPr/>
                    <a:lstStyle/>
                    <a:p>
                      <a:r>
                        <a:rPr lang="en-US" sz="1800"/>
                        <a:t>5</a:t>
                      </a:r>
                    </a:p>
                  </a:txBody>
                  <a:tcPr/>
                </a:tc>
                <a:tc>
                  <a:txBody>
                    <a:bodyPr/>
                    <a:lstStyle/>
                    <a:p>
                      <a:r>
                        <a:rPr lang="en-US" sz="1800"/>
                        <a:t>Employee pays</a:t>
                      </a:r>
                      <a:r>
                        <a:rPr lang="en-US" sz="1800" baseline="0"/>
                        <a:t> provider</a:t>
                      </a:r>
                      <a:endParaRPr lang="en-US" sz="1800"/>
                    </a:p>
                  </a:txBody>
                  <a:tcPr/>
                </a:tc>
                <a:tc>
                  <a:txBody>
                    <a:bodyPr/>
                    <a:lstStyle/>
                    <a:p>
                      <a:r>
                        <a:rPr lang="en-US" sz="1800"/>
                        <a:t>Can pay with HSA debit card,</a:t>
                      </a:r>
                      <a:r>
                        <a:rPr lang="en-US" sz="1800" baseline="0"/>
                        <a:t> pay direct via online payment at </a:t>
                      </a:r>
                      <a:r>
                        <a:rPr lang="en-US" sz="1800" baseline="0">
                          <a:solidFill>
                            <a:schemeClr val="tx1"/>
                          </a:solidFill>
                        </a:rPr>
                        <a:t>www.mycigna.com (click Visit your HSA bank)</a:t>
                      </a:r>
                      <a:r>
                        <a:rPr lang="en-US" sz="1800" baseline="0"/>
                        <a:t>, or pay from personal account and request reimbursement from HSA Bank</a:t>
                      </a:r>
                      <a:endParaRPr lang="en-US" sz="1800"/>
                    </a:p>
                  </a:txBody>
                  <a:tcPr/>
                </a:tc>
                <a:extLst>
                  <a:ext uri="{0D108BD9-81ED-4DB2-BD59-A6C34878D82A}">
                    <a16:rowId xmlns:a16="http://schemas.microsoft.com/office/drawing/2014/main" val="2192537262"/>
                  </a:ext>
                </a:extLst>
              </a:tr>
            </a:tbl>
          </a:graphicData>
        </a:graphic>
      </p:graphicFrame>
      <p:sp>
        <p:nvSpPr>
          <p:cNvPr id="5" name="Rectangle 4">
            <a:extLst>
              <a:ext uri="{FF2B5EF4-FFF2-40B4-BE49-F238E27FC236}">
                <a16:creationId xmlns:a16="http://schemas.microsoft.com/office/drawing/2014/main" id="{12B4C241-7640-474B-94EA-949321D1CDDE}"/>
              </a:ext>
            </a:extLst>
          </p:cNvPr>
          <p:cNvSpPr/>
          <p:nvPr/>
        </p:nvSpPr>
        <p:spPr>
          <a:xfrm>
            <a:off x="822960" y="1753573"/>
            <a:ext cx="2471126" cy="400110"/>
          </a:xfrm>
          <a:prstGeom prst="rect">
            <a:avLst/>
          </a:prstGeom>
        </p:spPr>
        <p:txBody>
          <a:bodyPr wrap="none">
            <a:spAutoFit/>
          </a:bodyPr>
          <a:lstStyle/>
          <a:p>
            <a:pPr>
              <a:buNone/>
            </a:pPr>
            <a:r>
              <a:rPr lang="en-US" sz="2000" b="1"/>
              <a:t>At the Doctor’s Office</a:t>
            </a:r>
          </a:p>
        </p:txBody>
      </p:sp>
    </p:spTree>
    <p:extLst>
      <p:ext uri="{BB962C8B-B14F-4D97-AF65-F5344CB8AC3E}">
        <p14:creationId xmlns:p14="http://schemas.microsoft.com/office/powerpoint/2010/main" val="78568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EC5D-6C66-45CE-B992-D85226040F68}"/>
              </a:ext>
            </a:extLst>
          </p:cNvPr>
          <p:cNvSpPr>
            <a:spLocks noGrp="1"/>
          </p:cNvSpPr>
          <p:nvPr>
            <p:ph type="title"/>
          </p:nvPr>
        </p:nvSpPr>
        <p:spPr/>
        <p:txBody>
          <a:bodyPr>
            <a:normAutofit/>
          </a:bodyPr>
          <a:lstStyle/>
          <a:p>
            <a:r>
              <a:rPr lang="en-US" sz="3200">
                <a:solidFill>
                  <a:schemeClr val="tx1"/>
                </a:solidFill>
              </a:rPr>
              <a:t>HSA – How it Works</a:t>
            </a:r>
          </a:p>
        </p:txBody>
      </p:sp>
      <p:pic>
        <p:nvPicPr>
          <p:cNvPr id="3" name="Picture 2">
            <a:extLst>
              <a:ext uri="{FF2B5EF4-FFF2-40B4-BE49-F238E27FC236}">
                <a16:creationId xmlns:a16="http://schemas.microsoft.com/office/drawing/2014/main" id="{A6FFAA8E-6A5D-4968-8D1E-E1EDFA2A9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AA6173E9-B372-4974-8C60-9AAD72E29951}"/>
              </a:ext>
            </a:extLst>
          </p:cNvPr>
          <p:cNvGraphicFramePr>
            <a:graphicFrameLocks noGrp="1"/>
          </p:cNvGraphicFramePr>
          <p:nvPr>
            <p:extLst>
              <p:ext uri="{D42A27DB-BD31-4B8C-83A1-F6EECF244321}">
                <p14:modId xmlns:p14="http://schemas.microsoft.com/office/powerpoint/2010/main" val="4094158321"/>
              </p:ext>
            </p:extLst>
          </p:nvPr>
        </p:nvGraphicFramePr>
        <p:xfrm>
          <a:off x="919635" y="2210128"/>
          <a:ext cx="7700489" cy="1713888"/>
        </p:xfrm>
        <a:graphic>
          <a:graphicData uri="http://schemas.openxmlformats.org/drawingml/2006/table">
            <a:tbl>
              <a:tblPr bandRow="1">
                <a:tableStyleId>{8799B23B-EC83-4686-B30A-512413B5E67A}</a:tableStyleId>
              </a:tblPr>
              <a:tblGrid>
                <a:gridCol w="330883">
                  <a:extLst>
                    <a:ext uri="{9D8B030D-6E8A-4147-A177-3AD203B41FA5}">
                      <a16:colId xmlns:a16="http://schemas.microsoft.com/office/drawing/2014/main" val="418636784"/>
                    </a:ext>
                  </a:extLst>
                </a:gridCol>
                <a:gridCol w="2897449">
                  <a:extLst>
                    <a:ext uri="{9D8B030D-6E8A-4147-A177-3AD203B41FA5}">
                      <a16:colId xmlns:a16="http://schemas.microsoft.com/office/drawing/2014/main" val="44848012"/>
                    </a:ext>
                  </a:extLst>
                </a:gridCol>
                <a:gridCol w="4472157">
                  <a:extLst>
                    <a:ext uri="{9D8B030D-6E8A-4147-A177-3AD203B41FA5}">
                      <a16:colId xmlns:a16="http://schemas.microsoft.com/office/drawing/2014/main" val="3531405099"/>
                    </a:ext>
                  </a:extLst>
                </a:gridCol>
              </a:tblGrid>
              <a:tr h="426194">
                <a:tc>
                  <a:txBody>
                    <a:bodyPr/>
                    <a:lstStyle/>
                    <a:p>
                      <a:r>
                        <a:rPr lang="en-US" sz="1800"/>
                        <a:t>1</a:t>
                      </a:r>
                    </a:p>
                  </a:txBody>
                  <a:tcPr/>
                </a:tc>
                <a:tc gridSpan="2">
                  <a:txBody>
                    <a:bodyPr/>
                    <a:lstStyle/>
                    <a:p>
                      <a:pPr algn="l"/>
                      <a:r>
                        <a:rPr lang="en-US" sz="1800"/>
                        <a:t>Obtain Prescription</a:t>
                      </a:r>
                    </a:p>
                  </a:txBody>
                  <a:tcPr/>
                </a:tc>
                <a:tc hMerge="1">
                  <a:txBody>
                    <a:bodyPr/>
                    <a:lstStyle/>
                    <a:p>
                      <a:endParaRPr lang="en-US" sz="2000"/>
                    </a:p>
                  </a:txBody>
                  <a:tcPr/>
                </a:tc>
                <a:extLst>
                  <a:ext uri="{0D108BD9-81ED-4DB2-BD59-A6C34878D82A}">
                    <a16:rowId xmlns:a16="http://schemas.microsoft.com/office/drawing/2014/main" val="2538442334"/>
                  </a:ext>
                </a:extLst>
              </a:tr>
              <a:tr h="373294">
                <a:tc>
                  <a:txBody>
                    <a:bodyPr/>
                    <a:lstStyle/>
                    <a:p>
                      <a:r>
                        <a:rPr lang="en-US" sz="1800"/>
                        <a:t>2</a:t>
                      </a:r>
                    </a:p>
                  </a:txBody>
                  <a:tcPr/>
                </a:tc>
                <a:tc gridSpan="2">
                  <a:txBody>
                    <a:bodyPr/>
                    <a:lstStyle/>
                    <a:p>
                      <a:pPr algn="l"/>
                      <a:r>
                        <a:rPr lang="en-US" sz="1800"/>
                        <a:t>Pharmacy verifies insurance coverage</a:t>
                      </a:r>
                    </a:p>
                  </a:txBody>
                  <a:tcPr/>
                </a:tc>
                <a:tc hMerge="1">
                  <a:txBody>
                    <a:bodyPr/>
                    <a:lstStyle/>
                    <a:p>
                      <a:endParaRPr lang="en-US" sz="2000"/>
                    </a:p>
                  </a:txBody>
                  <a:tcPr/>
                </a:tc>
                <a:extLst>
                  <a:ext uri="{0D108BD9-81ED-4DB2-BD59-A6C34878D82A}">
                    <a16:rowId xmlns:a16="http://schemas.microsoft.com/office/drawing/2014/main" val="1653206494"/>
                  </a:ext>
                </a:extLst>
              </a:tr>
              <a:tr h="840732">
                <a:tc>
                  <a:txBody>
                    <a:bodyPr/>
                    <a:lstStyle/>
                    <a:p>
                      <a:r>
                        <a:rPr lang="en-US" sz="1800"/>
                        <a:t>3</a:t>
                      </a:r>
                    </a:p>
                  </a:txBody>
                  <a:tcPr/>
                </a:tc>
                <a:tc>
                  <a:txBody>
                    <a:bodyPr/>
                    <a:lstStyle/>
                    <a:p>
                      <a:r>
                        <a:rPr lang="en-US" sz="1800"/>
                        <a:t>Pay for your prescription</a:t>
                      </a:r>
                    </a:p>
                  </a:txBody>
                  <a:tcPr/>
                </a:tc>
                <a:tc>
                  <a:txBody>
                    <a:bodyPr/>
                    <a:lstStyle/>
                    <a:p>
                      <a:r>
                        <a:rPr lang="en-US" sz="1800"/>
                        <a:t>Can pay with HSA debit card, or pay from personal account and request reimbursement from HSA Bank</a:t>
                      </a:r>
                    </a:p>
                  </a:txBody>
                  <a:tcPr/>
                </a:tc>
                <a:extLst>
                  <a:ext uri="{0D108BD9-81ED-4DB2-BD59-A6C34878D82A}">
                    <a16:rowId xmlns:a16="http://schemas.microsoft.com/office/drawing/2014/main" val="2126566734"/>
                  </a:ext>
                </a:extLst>
              </a:tr>
            </a:tbl>
          </a:graphicData>
        </a:graphic>
      </p:graphicFrame>
      <p:sp>
        <p:nvSpPr>
          <p:cNvPr id="5" name="Rectangle 4">
            <a:extLst>
              <a:ext uri="{FF2B5EF4-FFF2-40B4-BE49-F238E27FC236}">
                <a16:creationId xmlns:a16="http://schemas.microsoft.com/office/drawing/2014/main" id="{12B4C241-7640-474B-94EA-949321D1CDDE}"/>
              </a:ext>
            </a:extLst>
          </p:cNvPr>
          <p:cNvSpPr/>
          <p:nvPr/>
        </p:nvSpPr>
        <p:spPr>
          <a:xfrm>
            <a:off x="822960" y="1753573"/>
            <a:ext cx="1948097" cy="400110"/>
          </a:xfrm>
          <a:prstGeom prst="rect">
            <a:avLst/>
          </a:prstGeom>
        </p:spPr>
        <p:txBody>
          <a:bodyPr wrap="none">
            <a:spAutoFit/>
          </a:bodyPr>
          <a:lstStyle/>
          <a:p>
            <a:pPr>
              <a:buNone/>
            </a:pPr>
            <a:r>
              <a:rPr lang="en-US" sz="2000" b="1"/>
              <a:t>At the Pharmacy</a:t>
            </a:r>
          </a:p>
        </p:txBody>
      </p:sp>
    </p:spTree>
    <p:extLst>
      <p:ext uri="{BB962C8B-B14F-4D97-AF65-F5344CB8AC3E}">
        <p14:creationId xmlns:p14="http://schemas.microsoft.com/office/powerpoint/2010/main" val="204389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14D3-7391-438B-B5CF-7229AC4FCCC1}"/>
              </a:ext>
            </a:extLst>
          </p:cNvPr>
          <p:cNvSpPr>
            <a:spLocks noGrp="1"/>
          </p:cNvSpPr>
          <p:nvPr>
            <p:ph type="title"/>
          </p:nvPr>
        </p:nvSpPr>
        <p:spPr/>
        <p:txBody>
          <a:bodyPr>
            <a:normAutofit/>
          </a:bodyPr>
          <a:lstStyle/>
          <a:p>
            <a:r>
              <a:rPr lang="en-US" sz="3200">
                <a:solidFill>
                  <a:schemeClr val="tx1"/>
                </a:solidFill>
              </a:rPr>
              <a:t>How to contribute to your HSA</a:t>
            </a:r>
          </a:p>
        </p:txBody>
      </p:sp>
      <p:pic>
        <p:nvPicPr>
          <p:cNvPr id="3" name="Picture 2">
            <a:extLst>
              <a:ext uri="{FF2B5EF4-FFF2-40B4-BE49-F238E27FC236}">
                <a16:creationId xmlns:a16="http://schemas.microsoft.com/office/drawing/2014/main" id="{047A8783-A33C-4494-AE17-C880163A6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AE4FEB37-7E85-4A39-A316-1E3875AFC394}"/>
              </a:ext>
            </a:extLst>
          </p:cNvPr>
          <p:cNvSpPr/>
          <p:nvPr/>
        </p:nvSpPr>
        <p:spPr>
          <a:xfrm>
            <a:off x="822959" y="1847873"/>
            <a:ext cx="7290263" cy="2646878"/>
          </a:xfrm>
          <a:prstGeom prst="rect">
            <a:avLst/>
          </a:prstGeom>
        </p:spPr>
        <p:txBody>
          <a:bodyPr wrap="square">
            <a:spAutoFit/>
          </a:bodyPr>
          <a:lstStyle/>
          <a:p>
            <a:pPr marL="228600" indent="-228600">
              <a:lnSpc>
                <a:spcPct val="90000"/>
              </a:lnSpc>
              <a:spcBef>
                <a:spcPts val="1200"/>
              </a:spcBef>
              <a:buFont typeface="Arial" pitchFamily="34" charset="0"/>
              <a:buChar char="•"/>
              <a:tabLst>
                <a:tab pos="228600" algn="l"/>
              </a:tabLst>
              <a:defRPr/>
            </a:pPr>
            <a:r>
              <a:rPr lang="en-US" sz="2000"/>
              <a:t>Make pre-tax contributions through payroll deductions.</a:t>
            </a:r>
          </a:p>
          <a:p>
            <a:pPr marL="685800" lvl="1" indent="-228600">
              <a:lnSpc>
                <a:spcPct val="90000"/>
              </a:lnSpc>
              <a:spcBef>
                <a:spcPts val="1200"/>
              </a:spcBef>
              <a:buFont typeface="Arial" pitchFamily="34" charset="0"/>
              <a:buChar char="•"/>
              <a:tabLst>
                <a:tab pos="228600" algn="l"/>
              </a:tabLst>
              <a:defRPr/>
            </a:pPr>
            <a:r>
              <a:rPr lang="en-US" sz="2000"/>
              <a:t>Change your payroll contributions at any time.</a:t>
            </a:r>
          </a:p>
          <a:p>
            <a:pPr marL="685800" lvl="1" indent="-228600">
              <a:lnSpc>
                <a:spcPct val="90000"/>
              </a:lnSpc>
              <a:spcBef>
                <a:spcPts val="1200"/>
              </a:spcBef>
              <a:buFont typeface="Arial" pitchFamily="34" charset="0"/>
              <a:buChar char="•"/>
              <a:tabLst>
                <a:tab pos="228600" algn="l"/>
              </a:tabLst>
              <a:defRPr/>
            </a:pPr>
            <a:r>
              <a:rPr lang="en-US" sz="2000"/>
              <a:t>Employer match will only be available to match pre-tax payroll deductions.</a:t>
            </a:r>
          </a:p>
          <a:p>
            <a:pPr marL="228600" indent="-228600">
              <a:lnSpc>
                <a:spcPct val="90000"/>
              </a:lnSpc>
              <a:spcBef>
                <a:spcPts val="1200"/>
              </a:spcBef>
              <a:buFont typeface="Arial" pitchFamily="34" charset="0"/>
              <a:buChar char="•"/>
              <a:tabLst>
                <a:tab pos="228600" algn="l"/>
              </a:tabLst>
              <a:defRPr/>
            </a:pPr>
            <a:r>
              <a:rPr lang="en-US" sz="2000"/>
              <a:t>Make post-tax contributions directly to HSA Bank online or by sending a check. You can then deduct when filing your taxes.</a:t>
            </a:r>
          </a:p>
          <a:p>
            <a:pPr marL="228600" indent="-228600">
              <a:lnSpc>
                <a:spcPct val="90000"/>
              </a:lnSpc>
              <a:spcBef>
                <a:spcPts val="1200"/>
              </a:spcBef>
              <a:buFont typeface="Arial" pitchFamily="34" charset="0"/>
              <a:buChar char="•"/>
              <a:tabLst>
                <a:tab pos="228600" algn="l"/>
              </a:tabLst>
              <a:defRPr/>
            </a:pPr>
            <a:r>
              <a:rPr lang="en-US" sz="2000"/>
              <a:t>Can make contributions until April 15</a:t>
            </a:r>
            <a:r>
              <a:rPr lang="en-US" sz="2000" baseline="30000"/>
              <a:t>th</a:t>
            </a:r>
            <a:r>
              <a:rPr lang="en-US" sz="2000"/>
              <a:t> for the previous tax year.</a:t>
            </a:r>
            <a:endParaRPr lang="en-US"/>
          </a:p>
        </p:txBody>
      </p:sp>
      <p:pic>
        <p:nvPicPr>
          <p:cNvPr id="6" name="Picture 5">
            <a:extLst>
              <a:ext uri="{FF2B5EF4-FFF2-40B4-BE49-F238E27FC236}">
                <a16:creationId xmlns:a16="http://schemas.microsoft.com/office/drawing/2014/main" id="{08D68578-D220-4D54-9A75-C4EDCFA1E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264" y="4494751"/>
            <a:ext cx="1409651" cy="1715076"/>
          </a:xfrm>
          <a:prstGeom prst="rect">
            <a:avLst/>
          </a:prstGeom>
        </p:spPr>
      </p:pic>
    </p:spTree>
    <p:extLst>
      <p:ext uri="{BB962C8B-B14F-4D97-AF65-F5344CB8AC3E}">
        <p14:creationId xmlns:p14="http://schemas.microsoft.com/office/powerpoint/2010/main" val="408620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6EFA-9B04-4799-A5F5-CB6E05914B70}"/>
              </a:ext>
            </a:extLst>
          </p:cNvPr>
          <p:cNvSpPr>
            <a:spLocks noGrp="1"/>
          </p:cNvSpPr>
          <p:nvPr>
            <p:ph type="title"/>
          </p:nvPr>
        </p:nvSpPr>
        <p:spPr>
          <a:xfrm>
            <a:off x="822959" y="286604"/>
            <a:ext cx="5162205" cy="1450757"/>
          </a:xfrm>
        </p:spPr>
        <p:txBody>
          <a:bodyPr>
            <a:normAutofit/>
          </a:bodyPr>
          <a:lstStyle/>
          <a:p>
            <a:r>
              <a:rPr lang="en-US" sz="3200">
                <a:solidFill>
                  <a:schemeClr val="tx1"/>
                </a:solidFill>
              </a:rPr>
              <a:t>Earning Interest &amp; Investing in HSA Account</a:t>
            </a:r>
          </a:p>
        </p:txBody>
      </p:sp>
      <p:pic>
        <p:nvPicPr>
          <p:cNvPr id="3" name="Picture 2">
            <a:extLst>
              <a:ext uri="{FF2B5EF4-FFF2-40B4-BE49-F238E27FC236}">
                <a16:creationId xmlns:a16="http://schemas.microsoft.com/office/drawing/2014/main" id="{6040BB06-2A51-4E64-9218-9A797D169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0C793361-24AB-476E-8930-A498A1F7287A}"/>
              </a:ext>
            </a:extLst>
          </p:cNvPr>
          <p:cNvSpPr/>
          <p:nvPr/>
        </p:nvSpPr>
        <p:spPr>
          <a:xfrm>
            <a:off x="822959" y="1852552"/>
            <a:ext cx="7822277" cy="3139321"/>
          </a:xfrm>
          <a:prstGeom prst="rect">
            <a:avLst/>
          </a:prstGeom>
        </p:spPr>
        <p:txBody>
          <a:bodyPr wrap="square">
            <a:spAutoFit/>
          </a:bodyPr>
          <a:lstStyle/>
          <a:p>
            <a:pPr marL="342900" indent="-342900">
              <a:buFont typeface="Arial" panose="020B0604020202020204" pitchFamily="34" charset="0"/>
              <a:buChar char="•"/>
            </a:pPr>
            <a:r>
              <a:rPr lang="en-US" sz="2000"/>
              <a:t>Wesleyan-sponsored HSA account with HSA Bank is FDIC insured and pays a </a:t>
            </a:r>
            <a:r>
              <a:rPr lang="en-US" sz="2000" u="sng"/>
              <a:t>tiered</a:t>
            </a:r>
            <a:r>
              <a:rPr lang="en-US" sz="2000"/>
              <a:t> interest rate.</a:t>
            </a:r>
          </a:p>
          <a:p>
            <a:endParaRPr lang="en-US" sz="2000"/>
          </a:p>
          <a:p>
            <a:pPr marL="342900" indent="-342900">
              <a:buFont typeface="Arial" panose="020B0604020202020204" pitchFamily="34" charset="0"/>
              <a:buChar char="•"/>
            </a:pPr>
            <a:r>
              <a:rPr lang="en-US" sz="2000"/>
              <a:t>The rates are subject to change by HSA Bank at any time.</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Once the cash balance in your account grows to over $1,000, excess can be transferred to an investment account (mutual funds)</a:t>
            </a:r>
          </a:p>
          <a:p>
            <a:pPr marL="800100" lvl="1" indent="-342900">
              <a:buFont typeface="Arial" panose="020B0604020202020204" pitchFamily="34" charset="0"/>
              <a:buChar char="•"/>
            </a:pPr>
            <a:r>
              <a:rPr lang="en-US" sz="2000"/>
              <a:t>The Investment account is no longer FDIC insured</a:t>
            </a:r>
          </a:p>
          <a:p>
            <a:pPr marL="800100" lvl="1" indent="-342900">
              <a:buFont typeface="Arial" panose="020B0604020202020204" pitchFamily="34" charset="0"/>
              <a:buChar char="•"/>
            </a:pPr>
            <a:endParaRPr lang="en-US" sz="2000"/>
          </a:p>
          <a:p>
            <a:endParaRPr lang="en-US"/>
          </a:p>
        </p:txBody>
      </p:sp>
    </p:spTree>
    <p:extLst>
      <p:ext uri="{BB962C8B-B14F-4D97-AF65-F5344CB8AC3E}">
        <p14:creationId xmlns:p14="http://schemas.microsoft.com/office/powerpoint/2010/main" val="94955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4B27-395C-45C8-A609-3118C6E828E9}"/>
              </a:ext>
            </a:extLst>
          </p:cNvPr>
          <p:cNvSpPr>
            <a:spLocks noGrp="1"/>
          </p:cNvSpPr>
          <p:nvPr>
            <p:ph type="title"/>
          </p:nvPr>
        </p:nvSpPr>
        <p:spPr/>
        <p:txBody>
          <a:bodyPr>
            <a:normAutofit/>
          </a:bodyPr>
          <a:lstStyle/>
          <a:p>
            <a:r>
              <a:rPr lang="en-US" sz="3200">
                <a:solidFill>
                  <a:schemeClr val="tx1"/>
                </a:solidFill>
              </a:rPr>
              <a:t>More on Investing in HSA Account</a:t>
            </a:r>
          </a:p>
        </p:txBody>
      </p:sp>
      <p:pic>
        <p:nvPicPr>
          <p:cNvPr id="3" name="Picture 2">
            <a:extLst>
              <a:ext uri="{FF2B5EF4-FFF2-40B4-BE49-F238E27FC236}">
                <a16:creationId xmlns:a16="http://schemas.microsoft.com/office/drawing/2014/main" id="{528434C5-39BC-4FB0-852B-DAFF02A4A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55B7B3AB-C9B5-47F8-9BD0-CE61FF52035D}"/>
              </a:ext>
            </a:extLst>
          </p:cNvPr>
          <p:cNvSpPr/>
          <p:nvPr/>
        </p:nvSpPr>
        <p:spPr>
          <a:xfrm>
            <a:off x="822960" y="1812176"/>
            <a:ext cx="7321730" cy="3170099"/>
          </a:xfrm>
          <a:prstGeom prst="rect">
            <a:avLst/>
          </a:prstGeom>
        </p:spPr>
        <p:txBody>
          <a:bodyPr wrap="square">
            <a:spAutoFit/>
          </a:bodyPr>
          <a:lstStyle/>
          <a:p>
            <a:pPr marL="342900" indent="-342900">
              <a:buFont typeface="Arial" panose="020B0604020202020204" pitchFamily="34" charset="0"/>
              <a:buChar char="•"/>
            </a:pPr>
            <a:r>
              <a:rPr lang="en-US" sz="2000"/>
              <a:t>If your HSA cash balance falls below the $1,000 investment threshold, no additional investments can be made until your cash balance exceeds the investment threshold</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Reimbursements for healthcare expenses cannot be paid from the investment side of your account.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To use investment funds to pay for claims, you must sell investments.  Proceeds from the sale are automatically deposited to your HSA cash balance within 3 - 5 business days</a:t>
            </a:r>
          </a:p>
        </p:txBody>
      </p:sp>
    </p:spTree>
    <p:extLst>
      <p:ext uri="{BB962C8B-B14F-4D97-AF65-F5344CB8AC3E}">
        <p14:creationId xmlns:p14="http://schemas.microsoft.com/office/powerpoint/2010/main" val="232278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937B-957D-4C86-8AA6-68C7DD0172D3}"/>
              </a:ext>
            </a:extLst>
          </p:cNvPr>
          <p:cNvSpPr>
            <a:spLocks noGrp="1"/>
          </p:cNvSpPr>
          <p:nvPr>
            <p:ph type="title"/>
          </p:nvPr>
        </p:nvSpPr>
        <p:spPr/>
        <p:txBody>
          <a:bodyPr>
            <a:normAutofit/>
          </a:bodyPr>
          <a:lstStyle/>
          <a:p>
            <a:r>
              <a:rPr lang="en-US" sz="2700" b="1">
                <a:solidFill>
                  <a:schemeClr val="tx1"/>
                </a:solidFill>
                <a:latin typeface="Calibri"/>
                <a:cs typeface="Calibri"/>
              </a:rPr>
              <a:t>Cigna Easy Choice Tool</a:t>
            </a:r>
          </a:p>
        </p:txBody>
      </p:sp>
      <p:sp>
        <p:nvSpPr>
          <p:cNvPr id="4" name="Content Placeholder 3">
            <a:extLst>
              <a:ext uri="{FF2B5EF4-FFF2-40B4-BE49-F238E27FC236}">
                <a16:creationId xmlns:a16="http://schemas.microsoft.com/office/drawing/2014/main" id="{8A50A830-8769-4B5C-AFE6-1DA59B99A166}"/>
              </a:ext>
            </a:extLst>
          </p:cNvPr>
          <p:cNvSpPr>
            <a:spLocks noGrp="1"/>
          </p:cNvSpPr>
          <p:nvPr>
            <p:ph idx="1"/>
          </p:nvPr>
        </p:nvSpPr>
        <p:spPr>
          <a:xfrm>
            <a:off x="712600" y="1971858"/>
            <a:ext cx="7543801" cy="4023360"/>
          </a:xfrm>
        </p:spPr>
        <p:txBody>
          <a:bodyPr vert="horz" lIns="0" tIns="45720" rIns="0" bIns="45720" rtlCol="0" anchor="t">
            <a:normAutofit/>
          </a:bodyPr>
          <a:lstStyle/>
          <a:p>
            <a:pPr marL="228600" lvl="1" indent="0" defTabSz="457200">
              <a:buNone/>
            </a:pPr>
            <a:r>
              <a:rPr lang="en-US" sz="2000">
                <a:solidFill>
                  <a:schemeClr val="tx1"/>
                </a:solidFill>
              </a:rPr>
              <a:t>If you need help deciding which medical plan is best for you, the Cigna Easy Choice Tool may help you! The tool considers:</a:t>
            </a:r>
            <a:endParaRPr lang="en-US" sz="2000">
              <a:solidFill>
                <a:schemeClr val="tx1"/>
              </a:solidFill>
              <a:cs typeface="Calibri" panose="020F0502020204030204"/>
            </a:endParaRPr>
          </a:p>
          <a:p>
            <a:pPr marL="754380" lvl="2" indent="-285750" defTabSz="457200">
              <a:lnSpc>
                <a:spcPct val="100000"/>
              </a:lnSpc>
              <a:buFont typeface="Arial" pitchFamily="34" charset="0"/>
              <a:buChar char="•"/>
            </a:pPr>
            <a:r>
              <a:rPr lang="en-US" sz="2000">
                <a:solidFill>
                  <a:schemeClr val="tx1"/>
                </a:solidFill>
                <a:ea typeface="+mn-lt"/>
                <a:cs typeface="+mn-lt"/>
              </a:rPr>
              <a:t>Payroll contributions</a:t>
            </a:r>
            <a:endParaRPr lang="en-US" sz="2000">
              <a:solidFill>
                <a:schemeClr val="tx1"/>
              </a:solidFill>
              <a:cs typeface="Calibri"/>
            </a:endParaRPr>
          </a:p>
          <a:p>
            <a:pPr marL="754380" lvl="2" indent="-285750" defTabSz="457200">
              <a:lnSpc>
                <a:spcPct val="100000"/>
              </a:lnSpc>
              <a:buFont typeface="Arial" pitchFamily="34" charset="0"/>
              <a:buChar char="•"/>
            </a:pPr>
            <a:r>
              <a:rPr lang="en-US" sz="2000">
                <a:solidFill>
                  <a:schemeClr val="tx1"/>
                </a:solidFill>
              </a:rPr>
              <a:t>Out-of-pocket costs when you receive services </a:t>
            </a:r>
          </a:p>
          <a:p>
            <a:pPr marL="754380" lvl="2" indent="-285750" defTabSz="457200">
              <a:lnSpc>
                <a:spcPct val="100000"/>
              </a:lnSpc>
              <a:buFont typeface="Arial" pitchFamily="34" charset="0"/>
              <a:buChar char="•"/>
            </a:pPr>
            <a:r>
              <a:rPr lang="en-US" sz="2000">
                <a:solidFill>
                  <a:schemeClr val="tx1"/>
                </a:solidFill>
              </a:rPr>
              <a:t>Your basic information, for example, whether you will be covering dependents and your zip code.</a:t>
            </a:r>
          </a:p>
          <a:p>
            <a:pPr marL="754380" lvl="2" indent="-285750" defTabSz="457200">
              <a:lnSpc>
                <a:spcPct val="100000"/>
              </a:lnSpc>
              <a:buFont typeface="Arial" pitchFamily="34" charset="0"/>
              <a:buChar char="•"/>
            </a:pPr>
            <a:r>
              <a:rPr lang="en-US" sz="2000">
                <a:solidFill>
                  <a:schemeClr val="tx1"/>
                </a:solidFill>
                <a:cs typeface="Calibri"/>
              </a:rPr>
              <a:t>Log-in at </a:t>
            </a:r>
            <a:r>
              <a:rPr lang="en-US" sz="2000" b="1" i="0" u="none" strike="noStrike" baseline="0">
                <a:solidFill>
                  <a:srgbClr val="211D1E"/>
                </a:solidFill>
                <a:latin typeface="Gotham"/>
              </a:rPr>
              <a:t>CignaEasyChoice.com </a:t>
            </a:r>
            <a:r>
              <a:rPr lang="en-US" sz="2000" i="0" u="none" strike="noStrike" baseline="0">
                <a:solidFill>
                  <a:srgbClr val="211D1E"/>
                </a:solidFill>
                <a:latin typeface="Gotham"/>
              </a:rPr>
              <a:t>and use access code</a:t>
            </a:r>
            <a:r>
              <a:rPr lang="en-US" sz="2000" i="1">
                <a:solidFill>
                  <a:srgbClr val="002060"/>
                </a:solidFill>
                <a:effectLst/>
                <a:latin typeface="Calibri" panose="020F0502020204030204" pitchFamily="34" charset="0"/>
                <a:ea typeface="Calibri" panose="020F0502020204030204" pitchFamily="34" charset="0"/>
              </a:rPr>
              <a:t> </a:t>
            </a:r>
            <a:r>
              <a:rPr lang="en-US" sz="2000" i="1">
                <a:solidFill>
                  <a:srgbClr val="002060"/>
                </a:solidFill>
                <a:latin typeface="Calibri" panose="020F0502020204030204" pitchFamily="34" charset="0"/>
              </a:rPr>
              <a:t>ODES7H3D</a:t>
            </a:r>
            <a:r>
              <a:rPr lang="en-US" sz="2000" i="1">
                <a:solidFill>
                  <a:srgbClr val="002060"/>
                </a:solidFill>
                <a:effectLst/>
                <a:latin typeface="Calibri" panose="020F0502020204030204" pitchFamily="34" charset="0"/>
                <a:ea typeface="Calibri" panose="020F0502020204030204" pitchFamily="34" charset="0"/>
              </a:rPr>
              <a:t> (ACA-eligible only, use code </a:t>
            </a:r>
            <a:r>
              <a:rPr lang="en-US" sz="2000" i="1">
                <a:solidFill>
                  <a:srgbClr val="002060"/>
                </a:solidFill>
                <a:latin typeface="Calibri" panose="020F0502020204030204" pitchFamily="34" charset="0"/>
              </a:rPr>
              <a:t>Z7FQPFXH)</a:t>
            </a:r>
            <a:r>
              <a:rPr lang="en-US" sz="2000" i="1">
                <a:solidFill>
                  <a:srgbClr val="002060"/>
                </a:solidFill>
                <a:effectLst/>
                <a:latin typeface="Calibri" panose="020F0502020204030204" pitchFamily="34" charset="0"/>
                <a:ea typeface="Calibri" panose="020F0502020204030204" pitchFamily="34" charset="0"/>
              </a:rPr>
              <a:t>.</a:t>
            </a:r>
            <a:endParaRPr lang="en-US" sz="2000">
              <a:latin typeface="Calibri" panose="020F0502020204030204" pitchFamily="34" charset="0"/>
              <a:ea typeface="Calibri" panose="020F0502020204030204" pitchFamily="34" charset="0"/>
            </a:endParaRPr>
          </a:p>
          <a:p>
            <a:pPr marL="754380" lvl="2" indent="-285750" defTabSz="457200">
              <a:lnSpc>
                <a:spcPct val="100000"/>
              </a:lnSpc>
              <a:buFont typeface="Arial" pitchFamily="34" charset="0"/>
              <a:buChar char="•"/>
            </a:pPr>
            <a:r>
              <a:rPr lang="en-US" sz="2000" b="0" i="0" u="none" strike="noStrike" baseline="0">
                <a:solidFill>
                  <a:srgbClr val="211D1E"/>
                </a:solidFill>
                <a:latin typeface="Calibri" panose="020F0502020204030204" pitchFamily="34" charset="0"/>
              </a:rPr>
              <a:t>T</a:t>
            </a:r>
            <a:r>
              <a:rPr lang="en-US" sz="2000" b="0" i="0" u="none" strike="noStrike" baseline="0">
                <a:solidFill>
                  <a:srgbClr val="211D1E"/>
                </a:solidFill>
                <a:latin typeface="Gotham Book"/>
              </a:rPr>
              <a:t>he Easy Choice decision support tool will provide you with plan choices, which you can compare and review.</a:t>
            </a:r>
            <a:endParaRPr lang="en-US" sz="2000">
              <a:solidFill>
                <a:schemeClr val="tx1"/>
              </a:solidFill>
              <a:cs typeface="Calibri"/>
            </a:endParaRPr>
          </a:p>
          <a:p>
            <a:pPr marL="685800" lvl="2" indent="0" defTabSz="457200">
              <a:buNone/>
            </a:pPr>
            <a:endParaRPr lang="en-US" sz="1800">
              <a:solidFill>
                <a:schemeClr val="tx1"/>
              </a:solidFill>
              <a:cs typeface="Calibri" panose="020F0502020204030204"/>
            </a:endParaRPr>
          </a:p>
        </p:txBody>
      </p:sp>
      <p:sp>
        <p:nvSpPr>
          <p:cNvPr id="3" name="Slide Number Placeholder 2">
            <a:extLst>
              <a:ext uri="{FF2B5EF4-FFF2-40B4-BE49-F238E27FC236}">
                <a16:creationId xmlns:a16="http://schemas.microsoft.com/office/drawing/2014/main" id="{1001AC94-0AF7-4DF4-B608-4937291D4073}"/>
              </a:ext>
            </a:extLst>
          </p:cNvPr>
          <p:cNvSpPr>
            <a:spLocks noGrp="1"/>
          </p:cNvSpPr>
          <p:nvPr>
            <p:ph type="sldNum" sz="quarter" idx="12"/>
          </p:nvPr>
        </p:nvSpPr>
        <p:spPr/>
        <p:txBody>
          <a:bodyPr/>
          <a:lstStyle/>
          <a:p>
            <a:fld id="{CA728A87-0D1A-4DCF-B50A-4504E583DBB1}" type="slidenum">
              <a:rPr lang="en-US" smtClean="0"/>
              <a:t>16</a:t>
            </a:fld>
            <a:endParaRPr lang="en-US"/>
          </a:p>
        </p:txBody>
      </p:sp>
      <p:pic>
        <p:nvPicPr>
          <p:cNvPr id="5" name="Picture 4">
            <a:extLst>
              <a:ext uri="{FF2B5EF4-FFF2-40B4-BE49-F238E27FC236}">
                <a16:creationId xmlns:a16="http://schemas.microsoft.com/office/drawing/2014/main" id="{7E2A3007-BF85-4293-B504-27E5C111B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7810" cy="668748"/>
          </a:xfrm>
          <a:prstGeom prst="rect">
            <a:avLst/>
          </a:prstGeom>
        </p:spPr>
      </p:pic>
    </p:spTree>
    <p:extLst>
      <p:ext uri="{BB962C8B-B14F-4D97-AF65-F5344CB8AC3E}">
        <p14:creationId xmlns:p14="http://schemas.microsoft.com/office/powerpoint/2010/main" val="188540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773A6C-C7C6-4E0F-B7E1-B96C4AF566D0}"/>
              </a:ext>
            </a:extLst>
          </p:cNvPr>
          <p:cNvSpPr txBox="1"/>
          <p:nvPr/>
        </p:nvSpPr>
        <p:spPr>
          <a:xfrm>
            <a:off x="1067367" y="1092861"/>
            <a:ext cx="72217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Contact the Benefits Team if you have any questions at </a:t>
            </a:r>
            <a:r>
              <a:rPr lang="en-US">
                <a:cs typeface="Calibri"/>
                <a:hlinkClick r:id="rId2"/>
              </a:rPr>
              <a:t>benefits@wesleya.an.edu</a:t>
            </a:r>
            <a:r>
              <a:rPr lang="en-US">
                <a:cs typeface="Calibri"/>
              </a:rPr>
              <a:t> </a:t>
            </a:r>
          </a:p>
        </p:txBody>
      </p:sp>
      <p:pic>
        <p:nvPicPr>
          <p:cNvPr id="5" name="Picture 4" descr="A question mark made out of multicolored words">
            <a:extLst>
              <a:ext uri="{FF2B5EF4-FFF2-40B4-BE49-F238E27FC236}">
                <a16:creationId xmlns:a16="http://schemas.microsoft.com/office/drawing/2014/main" id="{CCC98E99-3E89-D4F1-9BA1-8748F4A7A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643" y="1912806"/>
            <a:ext cx="5170714" cy="3878036"/>
          </a:xfrm>
          <a:prstGeom prst="rect">
            <a:avLst/>
          </a:prstGeom>
        </p:spPr>
      </p:pic>
    </p:spTree>
    <p:extLst>
      <p:ext uri="{BB962C8B-B14F-4D97-AF65-F5344CB8AC3E}">
        <p14:creationId xmlns:p14="http://schemas.microsoft.com/office/powerpoint/2010/main" val="203580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575683" y="1940755"/>
            <a:ext cx="7660705" cy="1307270"/>
          </a:xfrm>
        </p:spPr>
        <p:txBody>
          <a:bodyPr>
            <a:normAutofit/>
          </a:bodyPr>
          <a:lstStyle/>
          <a:p>
            <a:pPr algn="ctr"/>
            <a:r>
              <a:rPr lang="en-US" sz="4000" b="1" i="1">
                <a:solidFill>
                  <a:schemeClr val="tx1"/>
                </a:solidFill>
              </a:rPr>
              <a:t>High Deductible Health Plan</a:t>
            </a:r>
            <a:br>
              <a:rPr lang="en-US" sz="4000" b="1" i="1">
                <a:solidFill>
                  <a:schemeClr val="tx1"/>
                </a:solidFill>
              </a:rPr>
            </a:br>
            <a:r>
              <a:rPr lang="en-US" sz="4000" b="1" i="1">
                <a:solidFill>
                  <a:schemeClr val="tx1"/>
                </a:solidFill>
              </a:rPr>
              <a:t>(HDHP)</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384665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0860-DF77-415F-894A-9EBD42DAB3B7}"/>
              </a:ext>
            </a:extLst>
          </p:cNvPr>
          <p:cNvSpPr>
            <a:spLocks noGrp="1"/>
          </p:cNvSpPr>
          <p:nvPr>
            <p:ph type="title"/>
          </p:nvPr>
        </p:nvSpPr>
        <p:spPr>
          <a:xfrm>
            <a:off x="822960" y="286604"/>
            <a:ext cx="8193718" cy="1450757"/>
          </a:xfrm>
        </p:spPr>
        <p:txBody>
          <a:bodyPr>
            <a:normAutofit/>
          </a:bodyPr>
          <a:lstStyle/>
          <a:p>
            <a:r>
              <a:rPr lang="en-US" sz="3200">
                <a:solidFill>
                  <a:schemeClr val="tx1"/>
                </a:solidFill>
              </a:rPr>
              <a:t>What is a High-Deductible Health Plan (HDHP)</a:t>
            </a:r>
          </a:p>
        </p:txBody>
      </p:sp>
      <p:pic>
        <p:nvPicPr>
          <p:cNvPr id="3" name="Picture 2">
            <a:extLst>
              <a:ext uri="{FF2B5EF4-FFF2-40B4-BE49-F238E27FC236}">
                <a16:creationId xmlns:a16="http://schemas.microsoft.com/office/drawing/2014/main" id="{F5C15559-9B1D-4DEA-B948-D00C2DE07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9CCACC85-5133-4022-9B5E-55F311DE6384}"/>
              </a:ext>
            </a:extLst>
          </p:cNvPr>
          <p:cNvSpPr/>
          <p:nvPr/>
        </p:nvSpPr>
        <p:spPr>
          <a:xfrm>
            <a:off x="822959" y="1920895"/>
            <a:ext cx="7753881" cy="3016210"/>
          </a:xfrm>
          <a:prstGeom prst="rect">
            <a:avLst/>
          </a:prstGeom>
        </p:spPr>
        <p:txBody>
          <a:bodyPr wrap="square">
            <a:spAutoFit/>
          </a:bodyPr>
          <a:lstStyle/>
          <a:p>
            <a:pPr marL="342900" indent="-342900">
              <a:buFont typeface="Arial" panose="020B0604020202020204" pitchFamily="34" charset="0"/>
              <a:buChar char="•"/>
            </a:pPr>
            <a:r>
              <a:rPr lang="en-US" sz="2000"/>
              <a:t>A medical and prescription plan with an up-front deductible applicable to </a:t>
            </a:r>
            <a:r>
              <a:rPr lang="en-US" sz="2000" b="1" u="sng"/>
              <a:t>all</a:t>
            </a:r>
            <a:r>
              <a:rPr lang="en-US" sz="2000"/>
              <a:t> eligible medical and pharmacy expenses except for preventive care.</a:t>
            </a:r>
          </a:p>
          <a:p>
            <a:pPr marL="342900" indent="-342900">
              <a:buFont typeface="Arial" panose="020B0604020202020204" pitchFamily="34" charset="0"/>
              <a:buChar char="•"/>
            </a:pPr>
            <a:endParaRPr lang="en-US" sz="1000"/>
          </a:p>
          <a:p>
            <a:pPr marL="342900" indent="-342900">
              <a:buFont typeface="Arial" panose="020B0604020202020204" pitchFamily="34" charset="0"/>
              <a:buChar char="•"/>
            </a:pPr>
            <a:r>
              <a:rPr lang="en-US" sz="2000"/>
              <a:t>This plan can be combined with a Health Savings Account (HSA) if you meet the eligibility requirements.</a:t>
            </a:r>
          </a:p>
          <a:p>
            <a:pPr marL="342900" indent="-342900">
              <a:buFont typeface="Arial" panose="020B0604020202020204" pitchFamily="34" charset="0"/>
              <a:buChar char="•"/>
            </a:pPr>
            <a:endParaRPr lang="en-US" sz="2000">
              <a:solidFill>
                <a:srgbClr val="FF0000"/>
              </a:solidFill>
            </a:endParaRPr>
          </a:p>
          <a:p>
            <a:endParaRPr lang="en-US" sz="1000">
              <a:solidFill>
                <a:srgbClr val="FF0000"/>
              </a:solidFill>
            </a:endParaRPr>
          </a:p>
          <a:p>
            <a:endParaRPr lang="en-US" sz="1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1000"/>
          </a:p>
          <a:p>
            <a:pPr marL="342900" indent="-342900">
              <a:buFont typeface="Arial" panose="020B0604020202020204" pitchFamily="34" charset="0"/>
              <a:buChar char="•"/>
            </a:pPr>
            <a:endParaRPr lang="en-US" sz="1000"/>
          </a:p>
        </p:txBody>
      </p:sp>
    </p:spTree>
    <p:extLst>
      <p:ext uri="{BB962C8B-B14F-4D97-AF65-F5344CB8AC3E}">
        <p14:creationId xmlns:p14="http://schemas.microsoft.com/office/powerpoint/2010/main" val="3601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8EEAE-C69E-4A67-ACD4-A8393F570547}"/>
              </a:ext>
            </a:extLst>
          </p:cNvPr>
          <p:cNvSpPr>
            <a:spLocks noGrp="1"/>
          </p:cNvSpPr>
          <p:nvPr>
            <p:ph type="title"/>
          </p:nvPr>
        </p:nvSpPr>
        <p:spPr/>
        <p:txBody>
          <a:bodyPr>
            <a:normAutofit/>
          </a:bodyPr>
          <a:lstStyle/>
          <a:p>
            <a:r>
              <a:rPr lang="en-US" sz="2900">
                <a:solidFill>
                  <a:schemeClr val="tx1"/>
                </a:solidFill>
              </a:rPr>
              <a:t>HDHP Deductible and Out-of-Pocket Maximum</a:t>
            </a:r>
          </a:p>
        </p:txBody>
      </p:sp>
      <p:sp>
        <p:nvSpPr>
          <p:cNvPr id="4" name="Content Placeholder 3">
            <a:extLst>
              <a:ext uri="{FF2B5EF4-FFF2-40B4-BE49-F238E27FC236}">
                <a16:creationId xmlns:a16="http://schemas.microsoft.com/office/drawing/2014/main" id="{A7CAA7BA-4D47-49A9-A687-DA0FC48E71A4}"/>
              </a:ext>
            </a:extLst>
          </p:cNvPr>
          <p:cNvSpPr>
            <a:spLocks noGrp="1"/>
          </p:cNvSpPr>
          <p:nvPr>
            <p:ph idx="1"/>
          </p:nvPr>
        </p:nvSpPr>
        <p:spPr>
          <a:xfrm>
            <a:off x="822959" y="1845733"/>
            <a:ext cx="7543801" cy="4435324"/>
          </a:xfrm>
        </p:spPr>
        <p:txBody>
          <a:bodyPr>
            <a:normAutofit lnSpcReduction="10000"/>
          </a:bodyPr>
          <a:lstStyle/>
          <a:p>
            <a:pPr marL="0" indent="0">
              <a:buNone/>
            </a:pPr>
            <a:endParaRPr lang="en-US" sz="1000"/>
          </a:p>
          <a:p>
            <a:pPr marL="742950" lvl="1" indent="-347472">
              <a:buFont typeface="Arial" panose="020B0604020202020204" pitchFamily="34" charset="0"/>
              <a:buChar char="•"/>
            </a:pPr>
            <a:r>
              <a:rPr lang="en-US" sz="1700">
                <a:solidFill>
                  <a:schemeClr val="tx1"/>
                </a:solidFill>
              </a:rPr>
              <a:t>There is a $1,600 individual / $3,200 family deductible and $3,000 individual and $6,000 family out of pocket maximum.</a:t>
            </a:r>
          </a:p>
          <a:p>
            <a:pPr marL="395478" lvl="1" indent="0">
              <a:buNone/>
            </a:pPr>
            <a:endParaRPr lang="en-US" sz="1700">
              <a:solidFill>
                <a:schemeClr val="tx1"/>
              </a:solidFill>
            </a:endParaRPr>
          </a:p>
          <a:p>
            <a:pPr marL="742950" lvl="1" indent="-347472">
              <a:buFont typeface="Arial" panose="020B0604020202020204" pitchFamily="34" charset="0"/>
              <a:buChar char="•"/>
            </a:pPr>
            <a:r>
              <a:rPr lang="en-US" sz="1700">
                <a:solidFill>
                  <a:schemeClr val="tx1"/>
                </a:solidFill>
              </a:rPr>
              <a:t>There is </a:t>
            </a:r>
            <a:r>
              <a:rPr lang="en-US" sz="1700" b="1" u="sng">
                <a:solidFill>
                  <a:schemeClr val="tx1"/>
                </a:solidFill>
              </a:rPr>
              <a:t>no</a:t>
            </a:r>
            <a:r>
              <a:rPr lang="en-US" sz="1700">
                <a:solidFill>
                  <a:schemeClr val="tx1"/>
                </a:solidFill>
              </a:rPr>
              <a:t> individual limit built into the family deductible or out of pocket maximum. </a:t>
            </a:r>
            <a:endParaRPr lang="en-US" sz="1100">
              <a:solidFill>
                <a:schemeClr val="tx1"/>
              </a:solidFill>
            </a:endParaRPr>
          </a:p>
          <a:p>
            <a:pPr marL="395478" lvl="1" indent="0">
              <a:buNone/>
            </a:pPr>
            <a:r>
              <a:rPr lang="en-US">
                <a:solidFill>
                  <a:schemeClr val="tx1"/>
                </a:solidFill>
              </a:rPr>
              <a:t>       </a:t>
            </a:r>
            <a:r>
              <a:rPr lang="en-US" sz="1700">
                <a:solidFill>
                  <a:schemeClr val="tx1"/>
                </a:solidFill>
              </a:rPr>
              <a:t>Example: </a:t>
            </a:r>
          </a:p>
          <a:p>
            <a:pPr marL="1046988" lvl="3" indent="-285750">
              <a:buFont typeface="Arial" panose="020B0604020202020204" pitchFamily="34" charset="0"/>
              <a:buChar char="•"/>
            </a:pPr>
            <a:r>
              <a:rPr lang="en-US" sz="1700">
                <a:solidFill>
                  <a:schemeClr val="tx1"/>
                </a:solidFill>
              </a:rPr>
              <a:t>Employee incurs $1,600 in deductible expenses on Feb 1</a:t>
            </a:r>
            <a:r>
              <a:rPr lang="en-US" sz="1700" baseline="30000">
                <a:solidFill>
                  <a:schemeClr val="tx1"/>
                </a:solidFill>
              </a:rPr>
              <a:t>st</a:t>
            </a:r>
            <a:endParaRPr lang="en-US" sz="1700">
              <a:solidFill>
                <a:schemeClr val="tx1"/>
              </a:solidFill>
            </a:endParaRPr>
          </a:p>
          <a:p>
            <a:pPr marL="1046988" lvl="3" indent="-285750">
              <a:buFont typeface="Arial" panose="020B0604020202020204" pitchFamily="34" charset="0"/>
              <a:buChar char="•"/>
            </a:pPr>
            <a:r>
              <a:rPr lang="en-US" sz="1700">
                <a:solidFill>
                  <a:schemeClr val="tx1"/>
                </a:solidFill>
              </a:rPr>
              <a:t>Spouse incurs $1,100 in deductible expenses on Sept 1</a:t>
            </a:r>
            <a:r>
              <a:rPr lang="en-US" sz="1700" baseline="30000">
                <a:solidFill>
                  <a:schemeClr val="tx1"/>
                </a:solidFill>
              </a:rPr>
              <a:t>st</a:t>
            </a:r>
            <a:endParaRPr lang="en-US" sz="1700">
              <a:solidFill>
                <a:schemeClr val="tx1"/>
              </a:solidFill>
            </a:endParaRPr>
          </a:p>
          <a:p>
            <a:pPr marL="1046988" lvl="3" indent="-285750">
              <a:buFont typeface="Arial" panose="020B0604020202020204" pitchFamily="34" charset="0"/>
              <a:buChar char="•"/>
            </a:pPr>
            <a:r>
              <a:rPr lang="en-US" sz="1700">
                <a:solidFill>
                  <a:schemeClr val="tx1"/>
                </a:solidFill>
              </a:rPr>
              <a:t>Child incurs $500 in deductible expenses on Sept 10</a:t>
            </a:r>
            <a:r>
              <a:rPr lang="en-US" sz="1700" baseline="30000">
                <a:solidFill>
                  <a:schemeClr val="tx1"/>
                </a:solidFill>
              </a:rPr>
              <a:t>th</a:t>
            </a:r>
          </a:p>
          <a:p>
            <a:pPr marL="761238" lvl="3" indent="0">
              <a:buNone/>
            </a:pPr>
            <a:endParaRPr lang="en-US" sz="1100">
              <a:solidFill>
                <a:schemeClr val="tx1"/>
              </a:solidFill>
            </a:endParaRPr>
          </a:p>
          <a:p>
            <a:pPr marL="395478" lvl="1" indent="0">
              <a:buNone/>
            </a:pPr>
            <a:r>
              <a:rPr lang="en-US" sz="1700">
                <a:solidFill>
                  <a:schemeClr val="tx1"/>
                </a:solidFill>
              </a:rPr>
              <a:t>Coinsurance/copay coverage begins on Sept 10</a:t>
            </a:r>
            <a:r>
              <a:rPr lang="en-US" sz="1700" baseline="30000">
                <a:solidFill>
                  <a:schemeClr val="tx1"/>
                </a:solidFill>
              </a:rPr>
              <a:t>th</a:t>
            </a:r>
            <a:r>
              <a:rPr lang="en-US" sz="1700">
                <a:solidFill>
                  <a:schemeClr val="tx1"/>
                </a:solidFill>
              </a:rPr>
              <a:t> because the full $3,200 family deductible is met.</a:t>
            </a:r>
          </a:p>
          <a:p>
            <a:pPr marL="395478" lvl="1" indent="0">
              <a:buNone/>
            </a:pPr>
            <a:endParaRPr lang="en-US" sz="1100">
              <a:solidFill>
                <a:schemeClr val="tx1"/>
              </a:solidFill>
            </a:endParaRPr>
          </a:p>
          <a:p>
            <a:pPr marL="395478" lvl="1" indent="0">
              <a:buNone/>
            </a:pPr>
            <a:r>
              <a:rPr lang="en-US" sz="1700">
                <a:solidFill>
                  <a:schemeClr val="tx1"/>
                </a:solidFill>
              </a:rPr>
              <a:t>Once the family reaches the $6,000 out of pocket maximum, services for </a:t>
            </a:r>
            <a:r>
              <a:rPr lang="en-US" sz="1700" b="1" u="sng">
                <a:solidFill>
                  <a:schemeClr val="tx1"/>
                </a:solidFill>
              </a:rPr>
              <a:t>all</a:t>
            </a:r>
            <a:r>
              <a:rPr lang="en-US" sz="1700">
                <a:solidFill>
                  <a:schemeClr val="tx1"/>
                </a:solidFill>
              </a:rPr>
              <a:t> family members are covered at 100% for the remainder of the calendar year.</a:t>
            </a:r>
          </a:p>
          <a:p>
            <a:pPr marL="395478" lvl="1" indent="0">
              <a:buNone/>
            </a:pPr>
            <a:endParaRPr lang="en-US" sz="1700">
              <a:solidFill>
                <a:schemeClr val="tx1"/>
              </a:solidFill>
            </a:endParaRPr>
          </a:p>
          <a:p>
            <a:pPr marL="388620" indent="-285750"/>
            <a:endParaRPr lang="en-US" sz="1900">
              <a:solidFill>
                <a:schemeClr val="tx1"/>
              </a:solidFill>
            </a:endParaRPr>
          </a:p>
          <a:p>
            <a:endParaRPr lang="en-US"/>
          </a:p>
        </p:txBody>
      </p:sp>
    </p:spTree>
    <p:extLst>
      <p:ext uri="{BB962C8B-B14F-4D97-AF65-F5344CB8AC3E}">
        <p14:creationId xmlns:p14="http://schemas.microsoft.com/office/powerpoint/2010/main" val="37806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8EEAE-C69E-4A67-ACD4-A8393F570547}"/>
              </a:ext>
            </a:extLst>
          </p:cNvPr>
          <p:cNvSpPr>
            <a:spLocks noGrp="1"/>
          </p:cNvSpPr>
          <p:nvPr>
            <p:ph type="title"/>
          </p:nvPr>
        </p:nvSpPr>
        <p:spPr/>
        <p:txBody>
          <a:bodyPr>
            <a:normAutofit/>
          </a:bodyPr>
          <a:lstStyle/>
          <a:p>
            <a:r>
              <a:rPr lang="en-US" sz="2900">
                <a:solidFill>
                  <a:schemeClr val="tx1"/>
                </a:solidFill>
              </a:rPr>
              <a:t>HDHP Deductible and Out-of-Pocket Maximum</a:t>
            </a:r>
          </a:p>
        </p:txBody>
      </p:sp>
      <p:sp>
        <p:nvSpPr>
          <p:cNvPr id="4" name="Content Placeholder 3">
            <a:extLst>
              <a:ext uri="{FF2B5EF4-FFF2-40B4-BE49-F238E27FC236}">
                <a16:creationId xmlns:a16="http://schemas.microsoft.com/office/drawing/2014/main" id="{A7CAA7BA-4D47-49A9-A687-DA0FC48E71A4}"/>
              </a:ext>
            </a:extLst>
          </p:cNvPr>
          <p:cNvSpPr>
            <a:spLocks noGrp="1"/>
          </p:cNvSpPr>
          <p:nvPr>
            <p:ph idx="1"/>
          </p:nvPr>
        </p:nvSpPr>
        <p:spPr>
          <a:xfrm>
            <a:off x="822959" y="1845733"/>
            <a:ext cx="7543801" cy="4435324"/>
          </a:xfrm>
        </p:spPr>
        <p:txBody>
          <a:bodyPr vert="horz" lIns="0" tIns="45720" rIns="0" bIns="45720" rtlCol="0" anchor="t">
            <a:normAutofit/>
          </a:bodyPr>
          <a:lstStyle/>
          <a:p>
            <a:pPr marL="0" indent="0">
              <a:buNone/>
            </a:pPr>
            <a:endParaRPr lang="en-US" sz="1000"/>
          </a:p>
          <a:p>
            <a:pPr marL="680720" lvl="1" indent="-285750"/>
            <a:r>
              <a:rPr lang="en-US" sz="1800"/>
              <a:t>All charges towards deductible and plan maximums count towards (cross-accumulate) both in- and out-of-network unless noted in SPD. </a:t>
            </a:r>
            <a:endParaRPr lang="en-US" sz="1800">
              <a:ea typeface="Calibri" panose="020F0502020204030204"/>
              <a:cs typeface="Calibri" panose="020F0502020204030204"/>
            </a:endParaRPr>
          </a:p>
          <a:p>
            <a:pPr marL="680720" lvl="1" indent="-285750"/>
            <a:r>
              <a:rPr lang="en-US" sz="1800"/>
              <a:t>All pharmacy charges are paid 100% by the participant at the allowed amount until the</a:t>
            </a:r>
            <a:r>
              <a:rPr lang="en-US"/>
              <a:t> </a:t>
            </a:r>
            <a:r>
              <a:rPr lang="en-US" sz="1800"/>
              <a:t>deductible is met.</a:t>
            </a:r>
            <a:r>
              <a:rPr lang="en-US"/>
              <a:t> </a:t>
            </a:r>
            <a:r>
              <a:rPr lang="en-US" sz="1800"/>
              <a:t> At that time, they will be covered with the co-insurance outlined in the 2024 Benefit Guide and plan summaries.</a:t>
            </a:r>
            <a:endParaRPr lang="en-US" sz="1800">
              <a:ea typeface="Calibri"/>
              <a:cs typeface="Calibri"/>
            </a:endParaRPr>
          </a:p>
          <a:p>
            <a:pPr marL="394970" lvl="1" indent="0">
              <a:buNone/>
            </a:pPr>
            <a:endParaRPr lang="en-US" sz="1700">
              <a:solidFill>
                <a:schemeClr val="tx1"/>
              </a:solidFill>
              <a:ea typeface="Calibri" panose="020F0502020204030204"/>
              <a:cs typeface="Calibri" panose="020F0502020204030204"/>
            </a:endParaRPr>
          </a:p>
          <a:p>
            <a:pPr marL="388620" indent="-285750"/>
            <a:endParaRPr lang="en-US" sz="1900">
              <a:solidFill>
                <a:schemeClr val="tx1"/>
              </a:solidFill>
            </a:endParaRPr>
          </a:p>
          <a:p>
            <a:endParaRPr lang="en-US"/>
          </a:p>
        </p:txBody>
      </p:sp>
    </p:spTree>
    <p:extLst>
      <p:ext uri="{BB962C8B-B14F-4D97-AF65-F5344CB8AC3E}">
        <p14:creationId xmlns:p14="http://schemas.microsoft.com/office/powerpoint/2010/main" val="2802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647" y="576645"/>
            <a:ext cx="7660705" cy="550536"/>
          </a:xfrm>
        </p:spPr>
        <p:txBody>
          <a:bodyPr>
            <a:normAutofit/>
          </a:bodyPr>
          <a:lstStyle/>
          <a:p>
            <a:r>
              <a:rPr lang="en-US" sz="3200">
                <a:solidFill>
                  <a:schemeClr val="tx1"/>
                </a:solidFill>
              </a:rPr>
              <a:t>HDHP Plan Highlights </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3158837" y="-87021"/>
            <a:ext cx="4572000" cy="42319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01820"/>
                </a:solidFill>
                <a:effectLst/>
                <a:uLnTx/>
                <a:uFillTx/>
                <a:latin typeface="Palatino Linotype" panose="02040502050505030304" pitchFamily="18" charset="0"/>
                <a:ea typeface="+mn-ea"/>
                <a:cs typeface="+mn-cs"/>
              </a:rPr>
            </a:br>
            <a:endParaRPr kumimoji="0" lang="en-US" sz="1050" b="0" i="0" u="none" strike="noStrike" kern="1200" cap="none" spc="0" normalizeH="0" baseline="0" noProof="0">
              <a:ln>
                <a:noFill/>
              </a:ln>
              <a:solidFill>
                <a:srgbClr val="101820"/>
              </a:solidFill>
              <a:effectLst/>
              <a:uLnTx/>
              <a:uFillTx/>
              <a:latin typeface="Calibri" panose="020F0502020204030204"/>
              <a:ea typeface="+mn-ea"/>
              <a:cs typeface="+mn-cs"/>
            </a:endParaRPr>
          </a:p>
        </p:txBody>
      </p:sp>
      <p:graphicFrame>
        <p:nvGraphicFramePr>
          <p:cNvPr id="8" name="Table 7"/>
          <p:cNvGraphicFramePr>
            <a:graphicFrameLocks noGrp="1"/>
          </p:cNvGraphicFramePr>
          <p:nvPr/>
        </p:nvGraphicFramePr>
        <p:xfrm>
          <a:off x="128015" y="1050280"/>
          <a:ext cx="8887968" cy="4672782"/>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20000"/>
                    </a:ext>
                  </a:extLst>
                </a:gridCol>
                <a:gridCol w="2962656">
                  <a:extLst>
                    <a:ext uri="{9D8B030D-6E8A-4147-A177-3AD203B41FA5}">
                      <a16:colId xmlns:a16="http://schemas.microsoft.com/office/drawing/2014/main" val="20001"/>
                    </a:ext>
                  </a:extLst>
                </a:gridCol>
                <a:gridCol w="2962656">
                  <a:extLst>
                    <a:ext uri="{9D8B030D-6E8A-4147-A177-3AD203B41FA5}">
                      <a16:colId xmlns:a16="http://schemas.microsoft.com/office/drawing/2014/main" val="20002"/>
                    </a:ext>
                  </a:extLst>
                </a:gridCol>
              </a:tblGrid>
              <a:tr h="35147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a:ln>
                            <a:noFill/>
                          </a:ln>
                          <a:solidFill>
                            <a:schemeClr val="bg1"/>
                          </a:solidFill>
                          <a:effectLst>
                            <a:outerShdw blurRad="38100" dist="38100" dir="2700000" algn="tl">
                              <a:srgbClr val="000000">
                                <a:alpha val="43137"/>
                              </a:srgbClr>
                            </a:outerShdw>
                          </a:effectLst>
                          <a:latin typeface="+mj-lt"/>
                        </a:rPr>
                        <a:t>Benefits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a:ln>
                            <a:noFill/>
                          </a:ln>
                          <a:solidFill>
                            <a:schemeClr val="bg1"/>
                          </a:solidFill>
                          <a:effectLst>
                            <a:outerShdw blurRad="38100" dist="38100" dir="2700000" algn="tl">
                              <a:srgbClr val="000000">
                                <a:alpha val="43137"/>
                              </a:srgbClr>
                            </a:outerShdw>
                          </a:effectLst>
                          <a:latin typeface="+mj-lt"/>
                        </a:rPr>
                        <a:t>In-Network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a:ln>
                            <a:noFill/>
                          </a:ln>
                          <a:solidFill>
                            <a:schemeClr val="bg1"/>
                          </a:solidFill>
                          <a:effectLst>
                            <a:outerShdw blurRad="38100" dist="38100" dir="2700000" algn="tl">
                              <a:srgbClr val="000000">
                                <a:alpha val="43137"/>
                              </a:srgbClr>
                            </a:outerShdw>
                          </a:effectLst>
                          <a:latin typeface="+mj-lt"/>
                        </a:rPr>
                        <a:t>Out-of-Network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503249">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Employer Contribution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Employee:  up to $500</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a:ln>
                            <a:noFill/>
                          </a:ln>
                          <a:solidFill>
                            <a:schemeClr val="tx1"/>
                          </a:solidFill>
                          <a:effectLst/>
                          <a:latin typeface="+mj-lt"/>
                          <a:ea typeface="+mn-ea"/>
                          <a:cs typeface="+mn-cs"/>
                        </a:rPr>
                        <a:t>Family: up to $1,000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762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Deductible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$1,600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$3,200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$1,600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$3,200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022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Out of Pocket Maximum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$3.000 Employee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$6,000 Family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Preventive Care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No charge, No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a:ln>
                            <a:noFill/>
                          </a:ln>
                          <a:solidFill>
                            <a:schemeClr val="tx1"/>
                          </a:solidFill>
                          <a:effectLst/>
                          <a:latin typeface="+mn-lt"/>
                          <a:ea typeface="+mn-ea"/>
                          <a:cs typeface="+mn-cs"/>
                        </a:rPr>
                        <a:t>Plan pays 80%,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9520">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Office Visits – Primary &amp; Specialist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a:ln>
                            <a:noFill/>
                          </a:ln>
                          <a:solidFill>
                            <a:srgbClr val="101820"/>
                          </a:solidFill>
                          <a:effectLst/>
                          <a:uLnTx/>
                          <a:uFillTx/>
                          <a:latin typeface="Calibri Light" panose="020F0302020204030204"/>
                          <a:ea typeface="+mn-ea"/>
                          <a:cs typeface="+mn-cs"/>
                        </a:rPr>
                        <a:t>Plan pays 100%, after deductible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a:ln>
                            <a:noFill/>
                          </a:ln>
                          <a:solidFill>
                            <a:schemeClr val="tx1"/>
                          </a:solidFill>
                          <a:effectLst/>
                          <a:latin typeface="+mn-lt"/>
                          <a:ea typeface="+mn-ea"/>
                          <a:cs typeface="+mn-cs"/>
                        </a:rPr>
                        <a:t>Plan pays 80%, after deductible</a:t>
                      </a:r>
                      <a:endParaRPr kumimoji="0" lang="en-US" sz="1200" b="1" i="0" u="none" strike="noStrike" cap="none" normalizeH="0" baseline="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9520">
                <a:tc vMerge="1">
                  <a:txBody>
                    <a:bodyPr/>
                    <a:lstStyle/>
                    <a:p>
                      <a:endParaRPr 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1" i="0" u="none" strike="noStrike" kern="1200" cap="none" spc="0" normalizeH="0" baseline="0" noProof="0">
                        <a:ln>
                          <a:noFill/>
                        </a:ln>
                        <a:solidFill>
                          <a:srgbClr val="101820"/>
                        </a:solidFill>
                        <a:effectLst/>
                        <a:uLnTx/>
                        <a:uFillTx/>
                        <a:latin typeface="Calibri Light" panose="020F0302020204030204"/>
                        <a:ea typeface="+mn-ea"/>
                        <a:cs typeface="+mn-cs"/>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a:ln>
                            <a:noFill/>
                          </a:ln>
                          <a:solidFill>
                            <a:schemeClr val="tx1"/>
                          </a:solidFill>
                          <a:effectLst/>
                          <a:latin typeface="+mn-lt"/>
                          <a:ea typeface="+mn-ea"/>
                          <a:cs typeface="+mn-cs"/>
                        </a:rPr>
                        <a:t>Plan pays 80%, after deductible</a:t>
                      </a:r>
                      <a:endParaRPr kumimoji="0" lang="en-US" sz="1200" b="1" i="0" u="none" strike="noStrike" cap="none" normalizeH="0" baseline="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Inpatient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a:ln>
                            <a:noFill/>
                          </a:ln>
                          <a:solidFill>
                            <a:schemeClr val="tx1"/>
                          </a:solidFill>
                          <a:effectLst/>
                          <a:latin typeface="+mn-lt"/>
                          <a:ea typeface="+mn-ea"/>
                          <a:cs typeface="+mn-cs"/>
                        </a:rPr>
                        <a:t>Plan pays 80%, after deductible</a:t>
                      </a:r>
                      <a:endParaRPr kumimoji="0" lang="en-US" sz="1200" b="1" i="0" u="none" strike="noStrike" cap="none" normalizeH="0" baseline="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a:ln>
                            <a:noFill/>
                          </a:ln>
                          <a:solidFill>
                            <a:schemeClr val="tx1"/>
                          </a:solidFill>
                          <a:effectLst/>
                          <a:latin typeface="+mj-lt"/>
                        </a:rPr>
                        <a:t>Outpatient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normalizeH="0" baseline="0">
                          <a:ln>
                            <a:noFill/>
                          </a:ln>
                          <a:solidFill>
                            <a:schemeClr val="tx1"/>
                          </a:solidFill>
                          <a:effectLst/>
                          <a:latin typeface="+mn-lt"/>
                          <a:ea typeface="+mn-ea"/>
                          <a:cs typeface="+mn-cs"/>
                        </a:rPr>
                        <a:t>Plan pays 80%, after deductible</a:t>
                      </a:r>
                      <a:endParaRPr kumimoji="0" lang="en-US" sz="1200" b="1" i="0" u="none" strike="noStrike" cap="none" normalizeH="0" baseline="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032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Emergency Room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a:ln>
                            <a:noFill/>
                          </a:ln>
                          <a:solidFill>
                            <a:schemeClr val="tx1"/>
                          </a:solidFill>
                          <a:effectLst/>
                          <a:latin typeface="+mj-lt"/>
                        </a:rPr>
                        <a:t>Urgent Care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1" i="0" u="none" strike="noStrike" cap="none" normalizeH="0" baseline="0">
                        <a:ln>
                          <a:noFill/>
                        </a:ln>
                        <a:solidFill>
                          <a:srgbClr val="002060"/>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a:ln>
                            <a:noFill/>
                          </a:ln>
                          <a:solidFill>
                            <a:schemeClr val="tx1"/>
                          </a:solidFill>
                          <a:effectLst/>
                          <a:latin typeface="+mj-lt"/>
                        </a:rPr>
                        <a:t>Telehealth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a:ln>
                            <a:noFill/>
                          </a:ln>
                          <a:solidFill>
                            <a:schemeClr val="tx1"/>
                          </a:solidFill>
                          <a:effectLst/>
                          <a:uLnTx/>
                          <a:uFillTx/>
                          <a:latin typeface="Calibri Light" panose="020F0302020204030204"/>
                          <a:ea typeface="+mn-ea"/>
                          <a:cs typeface="+mn-cs"/>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cap="none" normalizeH="0" baseline="0">
                          <a:ln>
                            <a:noFill/>
                          </a:ln>
                          <a:solidFill>
                            <a:schemeClr val="tx1"/>
                          </a:solidFill>
                          <a:effectLst/>
                          <a:latin typeface="+mj-lt"/>
                        </a:rPr>
                        <a:t>Not Covered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9490783"/>
                  </a:ext>
                </a:extLst>
              </a:tr>
              <a:tr h="319520">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cap="none" normalizeH="0" baseline="0">
                          <a:ln>
                            <a:noFill/>
                          </a:ln>
                          <a:solidFill>
                            <a:schemeClr val="tx1"/>
                          </a:solidFill>
                          <a:effectLst/>
                          <a:latin typeface="+mj-lt"/>
                        </a:rPr>
                        <a:t>Lab and Radiology Services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200" b="1" i="0" u="none" strike="noStrike" kern="1200" cap="none" spc="0" normalizeH="0" baseline="0" noProof="0">
                          <a:ln>
                            <a:noFill/>
                          </a:ln>
                          <a:solidFill>
                            <a:schemeClr val="tx1"/>
                          </a:solidFill>
                          <a:effectLst/>
                          <a:uLnTx/>
                          <a:uFillTx/>
                          <a:latin typeface="Calibri Light" panose="020F0302020204030204"/>
                          <a:ea typeface="+mn-ea"/>
                          <a:cs typeface="+mn-cs"/>
                        </a:rPr>
                        <a:t>Plan pays 100%, after deductible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1" i="0" u="none" strike="noStrike" kern="1200" cap="none" normalizeH="0" baseline="0">
                          <a:ln>
                            <a:noFill/>
                          </a:ln>
                          <a:solidFill>
                            <a:schemeClr val="tx1"/>
                          </a:solidFill>
                          <a:effectLst/>
                          <a:latin typeface="+mn-lt"/>
                          <a:ea typeface="+mn-ea"/>
                          <a:cs typeface="+mn-cs"/>
                        </a:rPr>
                        <a:t>Plan pays 80%, after deductible</a:t>
                      </a:r>
                      <a:endParaRPr kumimoji="0" lang="en-US" sz="1200" b="1" i="0" u="none" strike="noStrike" cap="none" normalizeH="0" baseline="0">
                        <a:ln>
                          <a:noFill/>
                        </a:ln>
                        <a:solidFill>
                          <a:schemeClr val="tx1"/>
                        </a:solidFill>
                        <a:effectLst/>
                        <a:latin typeface="+mj-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0003577"/>
                  </a:ext>
                </a:extLst>
              </a:tr>
            </a:tbl>
          </a:graphicData>
        </a:graphic>
      </p:graphicFrame>
      <p:sp>
        <p:nvSpPr>
          <p:cNvPr id="5" name="TextBox 4">
            <a:extLst>
              <a:ext uri="{FF2B5EF4-FFF2-40B4-BE49-F238E27FC236}">
                <a16:creationId xmlns:a16="http://schemas.microsoft.com/office/drawing/2014/main" id="{C9027A4E-E79B-22BC-903C-2E58DCA7DA77}"/>
              </a:ext>
            </a:extLst>
          </p:cNvPr>
          <p:cNvSpPr txBox="1"/>
          <p:nvPr/>
        </p:nvSpPr>
        <p:spPr>
          <a:xfrm>
            <a:off x="131328" y="5746208"/>
            <a:ext cx="8711184" cy="646331"/>
          </a:xfrm>
          <a:prstGeom prst="rect">
            <a:avLst/>
          </a:prstGeom>
          <a:noFill/>
        </p:spPr>
        <p:txBody>
          <a:bodyPr wrap="square" rtlCol="0">
            <a:spAutoFit/>
          </a:bodyPr>
          <a:lstStyle/>
          <a:p>
            <a:r>
              <a:rPr lang="en-US" sz="1200" b="1"/>
              <a:t>-All plan maximums and service-specific maximums cross-accumulate between in- and out-of-network unless noted in SPD. </a:t>
            </a:r>
          </a:p>
          <a:p>
            <a:r>
              <a:rPr lang="en-US" sz="1200" b="1"/>
              <a:t>-All family members contribute towards the family deductible. An individual cannot have claims covered under the plan’s coinsurance until the total family deductible has been satisfied.</a:t>
            </a:r>
          </a:p>
        </p:txBody>
      </p:sp>
    </p:spTree>
    <p:extLst>
      <p:ext uri="{BB962C8B-B14F-4D97-AF65-F5344CB8AC3E}">
        <p14:creationId xmlns:p14="http://schemas.microsoft.com/office/powerpoint/2010/main" val="272162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658809" y="2175647"/>
            <a:ext cx="7660705" cy="906617"/>
          </a:xfrm>
        </p:spPr>
        <p:txBody>
          <a:bodyPr>
            <a:normAutofit fontScale="90000"/>
          </a:bodyPr>
          <a:lstStyle/>
          <a:p>
            <a:pPr algn="ctr"/>
            <a:r>
              <a:rPr lang="en-US" sz="4000" b="1" i="1">
                <a:solidFill>
                  <a:schemeClr val="tx1"/>
                </a:solidFill>
              </a:rPr>
              <a:t>Health Savings Account</a:t>
            </a:r>
            <a:br>
              <a:rPr lang="en-US" sz="4000" b="1" i="1">
                <a:solidFill>
                  <a:schemeClr val="tx1"/>
                </a:solidFill>
              </a:rPr>
            </a:br>
            <a:r>
              <a:rPr lang="en-US" sz="4000" b="1" i="1">
                <a:solidFill>
                  <a:schemeClr val="tx1"/>
                </a:solidFill>
              </a:rPr>
              <a:t>(HSA)</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39979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5179-9127-4986-B9F8-2BA09DFDC484}"/>
              </a:ext>
            </a:extLst>
          </p:cNvPr>
          <p:cNvSpPr>
            <a:spLocks noGrp="1"/>
          </p:cNvSpPr>
          <p:nvPr>
            <p:ph type="title"/>
          </p:nvPr>
        </p:nvSpPr>
        <p:spPr/>
        <p:txBody>
          <a:bodyPr>
            <a:normAutofit/>
          </a:bodyPr>
          <a:lstStyle/>
          <a:p>
            <a:r>
              <a:rPr lang="en-US" sz="3200">
                <a:solidFill>
                  <a:schemeClr val="tx1"/>
                </a:solidFill>
              </a:rPr>
              <a:t>Health Savings Account</a:t>
            </a:r>
          </a:p>
        </p:txBody>
      </p:sp>
      <p:pic>
        <p:nvPicPr>
          <p:cNvPr id="3" name="Picture 2">
            <a:extLst>
              <a:ext uri="{FF2B5EF4-FFF2-40B4-BE49-F238E27FC236}">
                <a16:creationId xmlns:a16="http://schemas.microsoft.com/office/drawing/2014/main" id="{201BA7CF-EC48-4972-ADC5-47D399EA0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F76BDA8B-2272-4DCF-B28A-A6051D7BCF19}"/>
              </a:ext>
            </a:extLst>
          </p:cNvPr>
          <p:cNvSpPr/>
          <p:nvPr/>
        </p:nvSpPr>
        <p:spPr>
          <a:xfrm>
            <a:off x="822960" y="1835332"/>
            <a:ext cx="7831183" cy="492442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600"/>
              <a:t>An HSA is an individually owned back account that allows you to set aside pre-tax dollars to pay for qualified out of pocket expenses.</a:t>
            </a:r>
          </a:p>
          <a:p>
            <a:endParaRPr lang="en-US" sz="800"/>
          </a:p>
          <a:p>
            <a:pPr marL="285750" indent="-285750">
              <a:buFont typeface="Arial" panose="020B0604020202020204" pitchFamily="34" charset="0"/>
              <a:buChar char="•"/>
            </a:pPr>
            <a:r>
              <a:rPr lang="en-US" sz="1600"/>
              <a:t>The employer and employee can make tax-free deposits into an HSA. </a:t>
            </a:r>
          </a:p>
          <a:p>
            <a:endParaRPr lang="en-US" sz="800"/>
          </a:p>
          <a:p>
            <a:pPr marL="285750" indent="-285750">
              <a:buFont typeface="Arial" panose="020B0604020202020204" pitchFamily="34" charset="0"/>
              <a:buChar char="•"/>
            </a:pPr>
            <a:r>
              <a:rPr lang="en-US" sz="1600"/>
              <a:t>Any unused funds roll over year to year.  </a:t>
            </a:r>
          </a:p>
          <a:p>
            <a:endParaRPr lang="en-US" sz="800"/>
          </a:p>
          <a:p>
            <a:pPr marL="285750" indent="-285750">
              <a:buFont typeface="Arial" panose="020B0604020202020204" pitchFamily="34" charset="0"/>
              <a:buChar char="•"/>
            </a:pPr>
            <a:r>
              <a:rPr lang="en-US" sz="1600"/>
              <a:t>You decide how and when to use the money available in the account.</a:t>
            </a:r>
          </a:p>
          <a:p>
            <a:endParaRPr lang="en-US" sz="800"/>
          </a:p>
          <a:p>
            <a:pPr marL="285750" indent="-285750">
              <a:buFont typeface="Arial" panose="020B0604020202020204" pitchFamily="34" charset="0"/>
              <a:buChar char="•"/>
            </a:pPr>
            <a:r>
              <a:rPr lang="en-US" sz="1600"/>
              <a:t>HSAs can be used to cover:</a:t>
            </a:r>
          </a:p>
          <a:p>
            <a:pPr marL="742950" lvl="1" indent="-285750">
              <a:buFont typeface="Arial" panose="020B0604020202020204" pitchFamily="34" charset="0"/>
              <a:buChar char="•"/>
            </a:pPr>
            <a:r>
              <a:rPr lang="en-US" sz="1600"/>
              <a:t>Insurance deductibles, copays and coinsurance </a:t>
            </a:r>
          </a:p>
          <a:p>
            <a:pPr marL="742950" lvl="1" indent="-285750">
              <a:buFont typeface="Arial" panose="020B0604020202020204" pitchFamily="34" charset="0"/>
              <a:buChar char="•"/>
            </a:pPr>
            <a:r>
              <a:rPr lang="en-US" sz="1600"/>
              <a:t>Qualified health care expenses (including dental &amp; vison)</a:t>
            </a:r>
          </a:p>
          <a:p>
            <a:pPr marL="4445">
              <a:buClr>
                <a:schemeClr val="bg2">
                  <a:lumMod val="50000"/>
                </a:schemeClr>
              </a:buClr>
            </a:pPr>
            <a:endParaRPr lang="en-US" sz="800">
              <a:cs typeface="Calibri" panose="020F0502020204030204"/>
            </a:endParaRPr>
          </a:p>
          <a:p>
            <a:pPr marL="347345" indent="-342900">
              <a:buFont typeface="Arial" panose="020B0604020202020204" pitchFamily="34" charset="0"/>
              <a:buChar char="•"/>
            </a:pPr>
            <a:r>
              <a:rPr lang="en-US" sz="1600"/>
              <a:t>2024 HSA contribution limit is a flat dollar amount</a:t>
            </a:r>
          </a:p>
          <a:p>
            <a:pPr marL="4445"/>
            <a:endParaRPr lang="en-US" sz="800">
              <a:cs typeface="Calibri" panose="020F0502020204030204"/>
            </a:endParaRPr>
          </a:p>
          <a:p>
            <a:pPr marL="804545" lvl="2" indent="-342900">
              <a:buFont typeface="Arial" panose="020B0604020202020204" pitchFamily="34" charset="0"/>
              <a:buChar char="•"/>
            </a:pPr>
            <a:r>
              <a:rPr lang="en-US" sz="1600">
                <a:solidFill>
                  <a:srgbClr val="C00000"/>
                </a:solidFill>
              </a:rPr>
              <a:t>$4,150</a:t>
            </a:r>
            <a:r>
              <a:rPr lang="en-US" sz="1600">
                <a:solidFill>
                  <a:srgbClr val="DD1E2E"/>
                </a:solidFill>
              </a:rPr>
              <a:t> </a:t>
            </a:r>
            <a:r>
              <a:rPr lang="en-US" sz="1600"/>
              <a:t>for individual *</a:t>
            </a:r>
            <a:endParaRPr lang="en-US" sz="1600">
              <a:cs typeface="Calibri"/>
            </a:endParaRPr>
          </a:p>
          <a:p>
            <a:pPr marL="804545" lvl="2" indent="-342900">
              <a:buFont typeface="Arial" panose="020B0604020202020204" pitchFamily="34" charset="0"/>
              <a:buChar char="•"/>
            </a:pPr>
            <a:r>
              <a:rPr lang="en-US" sz="1600">
                <a:solidFill>
                  <a:srgbClr val="C00000"/>
                </a:solidFill>
              </a:rPr>
              <a:t>$8,300 </a:t>
            </a:r>
            <a:r>
              <a:rPr lang="en-US" sz="1600"/>
              <a:t>for family *</a:t>
            </a:r>
            <a:endParaRPr lang="en-US" sz="1600">
              <a:cs typeface="Calibri"/>
            </a:endParaRPr>
          </a:p>
          <a:p>
            <a:pPr marL="461645" lvl="2"/>
            <a:endParaRPr lang="en-US" sz="800">
              <a:cs typeface="Calibri" panose="020F0502020204030204"/>
            </a:endParaRPr>
          </a:p>
          <a:p>
            <a:pPr marL="285750" indent="-285750">
              <a:buFont typeface="Arial" panose="020B0604020202020204" pitchFamily="34" charset="0"/>
              <a:buChar char="•"/>
            </a:pPr>
            <a:r>
              <a:rPr lang="en-US" sz="1600">
                <a:effectLst/>
              </a:rPr>
              <a:t>Wesleyan’s HSA contribution for employee plus child(ren), </a:t>
            </a:r>
            <a:r>
              <a:rPr lang="en-US" sz="1600"/>
              <a:t>e</a:t>
            </a:r>
            <a:r>
              <a:rPr lang="en-US" sz="1600">
                <a:effectLst/>
              </a:rPr>
              <a:t>mployee plus spouse (or domestic partner), and family is $1,000 and the employee only contribution is $500.</a:t>
            </a:r>
            <a:r>
              <a:rPr lang="en-US" sz="1600"/>
              <a:t> </a:t>
            </a:r>
          </a:p>
          <a:p>
            <a:pPr marL="285750" indent="-285750">
              <a:buFont typeface="Arial" panose="020B0604020202020204" pitchFamily="34" charset="0"/>
              <a:buChar char="•"/>
            </a:pPr>
            <a:endParaRPr lang="en-US" sz="800"/>
          </a:p>
          <a:p>
            <a:pPr marL="285750" indent="-285750">
              <a:buFont typeface="Arial" panose="020B0604020202020204" pitchFamily="34" charset="0"/>
              <a:buChar char="•"/>
            </a:pPr>
            <a:r>
              <a:rPr lang="en-US" sz="1600"/>
              <a:t>Those age 55 or over can contribute an additional $1,000 annually.</a:t>
            </a:r>
          </a:p>
          <a:p>
            <a:pPr marL="804545" lvl="2" indent="-342900">
              <a:buFont typeface="Arial" panose="020B0604020202020204" pitchFamily="34" charset="0"/>
              <a:buChar char="•"/>
            </a:pPr>
            <a:endParaRPr lang="en-US">
              <a:cs typeface="Calibri" panose="020F0502020204030204"/>
            </a:endParaRPr>
          </a:p>
        </p:txBody>
      </p:sp>
      <p:grpSp>
        <p:nvGrpSpPr>
          <p:cNvPr id="6" name="Group 25">
            <a:extLst>
              <a:ext uri="{FF2B5EF4-FFF2-40B4-BE49-F238E27FC236}">
                <a16:creationId xmlns:a16="http://schemas.microsoft.com/office/drawing/2014/main" id="{C288B60E-867B-42B9-9FE4-91FEE3AF5BE5}"/>
              </a:ext>
            </a:extLst>
          </p:cNvPr>
          <p:cNvGrpSpPr/>
          <p:nvPr/>
        </p:nvGrpSpPr>
        <p:grpSpPr>
          <a:xfrm>
            <a:off x="3497896" y="4783665"/>
            <a:ext cx="1563660" cy="527326"/>
            <a:chOff x="7065079" y="5236464"/>
            <a:chExt cx="1175350" cy="548640"/>
          </a:xfrm>
        </p:grpSpPr>
        <p:sp>
          <p:nvSpPr>
            <p:cNvPr id="7" name="Right Brace 6">
              <a:extLst>
                <a:ext uri="{FF2B5EF4-FFF2-40B4-BE49-F238E27FC236}">
                  <a16:creationId xmlns:a16="http://schemas.microsoft.com/office/drawing/2014/main" id="{279EBEF3-832E-444A-B15F-405D78A53B82}"/>
                </a:ext>
              </a:extLst>
            </p:cNvPr>
            <p:cNvSpPr/>
            <p:nvPr/>
          </p:nvSpPr>
          <p:spPr bwMode="auto">
            <a:xfrm>
              <a:off x="7065079" y="5236464"/>
              <a:ext cx="169510" cy="548640"/>
            </a:xfrm>
            <a:prstGeom prst="rightBrace">
              <a:avLst>
                <a:gd name="adj1" fmla="val 0"/>
                <a:gd name="adj2" fmla="val 50000"/>
              </a:avLst>
            </a:prstGeom>
            <a:noFill/>
            <a:ln w="25400" cap="flat" cmpd="sng" algn="ctr">
              <a:solidFill>
                <a:schemeClr val="accent1"/>
              </a:solidFill>
              <a:prstDash val="solid"/>
              <a:round/>
              <a:headEnd type="none" w="med" len="med"/>
              <a:tailEnd type="none" w="lg" len="lg"/>
            </a:ln>
            <a:effectLst/>
          </p:spPr>
          <p:txBody>
            <a:bodyPr rtlCol="0" anchor="ctr"/>
            <a:lstStyle/>
            <a:p>
              <a:pPr algn="ctr"/>
              <a:endParaRPr lang="en-US" sz="1200"/>
            </a:p>
          </p:txBody>
        </p:sp>
        <p:sp>
          <p:nvSpPr>
            <p:cNvPr id="8" name="TextBox 7">
              <a:extLst>
                <a:ext uri="{FF2B5EF4-FFF2-40B4-BE49-F238E27FC236}">
                  <a16:creationId xmlns:a16="http://schemas.microsoft.com/office/drawing/2014/main" id="{392AB2B8-AD8E-4A99-BB79-E106C159CE9C}"/>
                </a:ext>
              </a:extLst>
            </p:cNvPr>
            <p:cNvSpPr txBox="1"/>
            <p:nvPr/>
          </p:nvSpPr>
          <p:spPr>
            <a:xfrm>
              <a:off x="7234589" y="5392472"/>
              <a:ext cx="1005840" cy="288195"/>
            </a:xfrm>
            <a:prstGeom prst="rect">
              <a:avLst/>
            </a:prstGeom>
            <a:noFill/>
          </p:spPr>
          <p:txBody>
            <a:bodyPr wrap="square" lIns="91440" tIns="45720" rIns="91440" bIns="45720" rtlCol="0" anchor="t">
              <a:spAutoFit/>
            </a:bodyPr>
            <a:lstStyle/>
            <a:p>
              <a:r>
                <a:rPr lang="en-US" sz="1200" b="1" i="1"/>
                <a:t>for 2024</a:t>
              </a:r>
            </a:p>
          </p:txBody>
        </p:sp>
      </p:grpSp>
    </p:spTree>
    <p:extLst>
      <p:ext uri="{BB962C8B-B14F-4D97-AF65-F5344CB8AC3E}">
        <p14:creationId xmlns:p14="http://schemas.microsoft.com/office/powerpoint/2010/main" val="107032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5179-9127-4986-B9F8-2BA09DFDC484}"/>
              </a:ext>
            </a:extLst>
          </p:cNvPr>
          <p:cNvSpPr>
            <a:spLocks noGrp="1"/>
          </p:cNvSpPr>
          <p:nvPr>
            <p:ph type="title"/>
          </p:nvPr>
        </p:nvSpPr>
        <p:spPr/>
        <p:txBody>
          <a:bodyPr>
            <a:normAutofit/>
          </a:bodyPr>
          <a:lstStyle/>
          <a:p>
            <a:r>
              <a:rPr lang="en-US" sz="3200">
                <a:solidFill>
                  <a:schemeClr val="tx1"/>
                </a:solidFill>
              </a:rPr>
              <a:t>Health Savings Account</a:t>
            </a:r>
          </a:p>
        </p:txBody>
      </p:sp>
      <p:pic>
        <p:nvPicPr>
          <p:cNvPr id="3" name="Picture 2">
            <a:extLst>
              <a:ext uri="{FF2B5EF4-FFF2-40B4-BE49-F238E27FC236}">
                <a16:creationId xmlns:a16="http://schemas.microsoft.com/office/drawing/2014/main" id="{201BA7CF-EC48-4972-ADC5-47D399EA0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F76BDA8B-2272-4DCF-B28A-A6051D7BCF19}"/>
              </a:ext>
            </a:extLst>
          </p:cNvPr>
          <p:cNvSpPr/>
          <p:nvPr/>
        </p:nvSpPr>
        <p:spPr>
          <a:xfrm>
            <a:off x="822960" y="1835332"/>
            <a:ext cx="7831183" cy="160043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600"/>
              <a:t>Please Note: dependents over age 19 (or age 23 if full-time student) can be covered by the HDHP health plan, however, you cannot use your HSA account for their expenses.  They may however, open their own HSA account.  They will have to declare the HSA contributions on their taxes to take advantage of the pre-tax advantage, since they cannot have the contributions deducted pre-tax from payroll. </a:t>
            </a:r>
          </a:p>
          <a:p>
            <a:pPr marL="804545" lvl="2" indent="-34290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2407756061"/>
      </p:ext>
    </p:extLst>
  </p:cSld>
  <p:clrMapOvr>
    <a:masterClrMapping/>
  </p:clrMapOvr>
</p:sld>
</file>

<file path=ppt/theme/theme1.xml><?xml version="1.0" encoding="utf-8"?>
<a:theme xmlns:a="http://schemas.openxmlformats.org/drawingml/2006/main" name="Retrospect">
  <a:themeElements>
    <a:clrScheme name="WES 3">
      <a:dk1>
        <a:srgbClr val="101820"/>
      </a:dk1>
      <a:lt1>
        <a:srgbClr val="FFFFFF"/>
      </a:lt1>
      <a:dk2>
        <a:srgbClr val="FFFFFF"/>
      </a:dk2>
      <a:lt2>
        <a:srgbClr val="7F7F7F"/>
      </a:lt2>
      <a:accent1>
        <a:srgbClr val="101820"/>
      </a:accent1>
      <a:accent2>
        <a:srgbClr val="DD1E2E"/>
      </a:accent2>
      <a:accent3>
        <a:srgbClr val="696969"/>
      </a:accent3>
      <a:accent4>
        <a:srgbClr val="FFFFFF"/>
      </a:accent4>
      <a:accent5>
        <a:srgbClr val="DD1E2E"/>
      </a:accent5>
      <a:accent6>
        <a:srgbClr val="94A088"/>
      </a:accent6>
      <a:hlink>
        <a:srgbClr val="DD1E2E"/>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17" ma:contentTypeDescription="Create a new document." ma:contentTypeScope="" ma:versionID="04fb21c434866d89debdcd89fcb3ec5e">
  <xsd:schema xmlns:xsd="http://www.w3.org/2001/XMLSchema" xmlns:xs="http://www.w3.org/2001/XMLSchema" xmlns:p="http://schemas.microsoft.com/office/2006/metadata/properties" xmlns:ns2="b5c4250d-76f5-422d-83aa-ff4e4aad1c01" xmlns:ns3="631b386a-0614-4404-b11f-a1ba1d821801" targetNamespace="http://schemas.microsoft.com/office/2006/metadata/properties" ma:root="true" ma:fieldsID="ac11a49de9fe1c62be8ef7bed4bf7ac9" ns2:_="" ns3:_="">
    <xsd:import namespace="b5c4250d-76f5-422d-83aa-ff4e4aad1c01"/>
    <xsd:import namespace="631b386a-0614-4404-b11f-a1ba1d8218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177b7-97a3-4b9f-b72b-2e0253890ea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b386a-0614-4404-b11f-a1ba1d8218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c43e38-2a1c-4577-a4bc-143fd8b534bd}" ma:internalName="TaxCatchAll" ma:showField="CatchAllData" ma:web="631b386a-0614-4404-b11f-a1ba1d82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b5c4250d-76f5-422d-83aa-ff4e4aad1c01">
      <Terms xmlns="http://schemas.microsoft.com/office/infopath/2007/PartnerControls"/>
    </lcf76f155ced4ddcb4097134ff3c332f>
    <TaxCatchAll xmlns="631b386a-0614-4404-b11f-a1ba1d821801" xsi:nil="true"/>
    <SharedWithUsers xmlns="631b386a-0614-4404-b11f-a1ba1d821801">
      <UserInfo>
        <DisplayName>Donna Brewer</DisplayName>
        <AccountId>15</AccountId>
        <AccountType/>
      </UserInfo>
      <UserInfo>
        <DisplayName>Amy Walsh</DisplayName>
        <AccountId>16</AccountId>
        <AccountType/>
      </UserInfo>
    </SharedWithUsers>
  </documentManagement>
</p:properties>
</file>

<file path=customXml/itemProps1.xml><?xml version="1.0" encoding="utf-8"?>
<ds:datastoreItem xmlns:ds="http://schemas.openxmlformats.org/officeDocument/2006/customXml" ds:itemID="{C980D8DF-FF85-4AC5-8802-D18A21D5B298}">
  <ds:schemaRefs>
    <ds:schemaRef ds:uri="631b386a-0614-4404-b11f-a1ba1d821801"/>
    <ds:schemaRef ds:uri="b5c4250d-76f5-422d-83aa-ff4e4aad1c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268D81-5A94-464D-813E-330ACCA55AD5}">
  <ds:schemaRefs>
    <ds:schemaRef ds:uri="http://schemas.microsoft.com/sharepoint/v3/contenttype/forms"/>
  </ds:schemaRefs>
</ds:datastoreItem>
</file>

<file path=customXml/itemProps3.xml><?xml version="1.0" encoding="utf-8"?>
<ds:datastoreItem xmlns:ds="http://schemas.openxmlformats.org/officeDocument/2006/customXml" ds:itemID="{FD525BDE-2F7B-4339-82D4-0FB887F4CB07}">
  <ds:schemaRefs>
    <ds:schemaRef ds:uri="631b386a-0614-4404-b11f-a1ba1d821801"/>
    <ds:schemaRef ds:uri="b5c4250d-76f5-422d-83aa-ff4e4aad1c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Retrospect</vt:lpstr>
      <vt:lpstr> </vt:lpstr>
      <vt:lpstr>High Deductible Health Plan (HDHP)</vt:lpstr>
      <vt:lpstr>What is a High-Deductible Health Plan (HDHP)</vt:lpstr>
      <vt:lpstr>HDHP Deductible and Out-of-Pocket Maximum</vt:lpstr>
      <vt:lpstr>HDHP Deductible and Out-of-Pocket Maximum</vt:lpstr>
      <vt:lpstr>HDHP Plan Highlights </vt:lpstr>
      <vt:lpstr>Health Savings Account (HSA)</vt:lpstr>
      <vt:lpstr>Health Savings Account</vt:lpstr>
      <vt:lpstr>Health Savings Account</vt:lpstr>
      <vt:lpstr>Why choose an HSA?</vt:lpstr>
      <vt:lpstr>Who is eligible for an HSA?</vt:lpstr>
      <vt:lpstr>HSA – How it Works</vt:lpstr>
      <vt:lpstr>HSA – How it Works</vt:lpstr>
      <vt:lpstr>How to contribute to your HSA</vt:lpstr>
      <vt:lpstr>Earning Interest &amp; Investing in HSA Account</vt:lpstr>
      <vt:lpstr>More on Investing in HSA Account</vt:lpstr>
      <vt:lpstr>Cigna Easy Choice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White-Patterson, Denise</dc:creator>
  <cp:revision>1</cp:revision>
  <dcterms:created xsi:type="dcterms:W3CDTF">2019-11-08T01:43:40Z</dcterms:created>
  <dcterms:modified xsi:type="dcterms:W3CDTF">2023-11-01T20:35:22Z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0x0101001B16B95F9EA4AD42A986A8889D6278CD</vt:lpwstr>
  </property>
  <property fmtid="{D5CDD505-2E9C-101B-9397-08002B2CF9AE}" pid="3" name="MediaServiceImageTags">
    <vt:lpwstr/>
  </property>
</Properties>
</file>